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108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1057" r:id="rId18"/>
    <p:sldId id="1058" r:id="rId19"/>
    <p:sldId id="1059" r:id="rId20"/>
    <p:sldId id="271" r:id="rId21"/>
    <p:sldId id="1060" r:id="rId22"/>
    <p:sldId id="1075" r:id="rId23"/>
    <p:sldId id="1077" r:id="rId24"/>
    <p:sldId id="1061" r:id="rId25"/>
    <p:sldId id="1076" r:id="rId26"/>
    <p:sldId id="1062" r:id="rId27"/>
    <p:sldId id="1063" r:id="rId28"/>
    <p:sldId id="1064" r:id="rId29"/>
    <p:sldId id="1079" r:id="rId30"/>
    <p:sldId id="1078" r:id="rId31"/>
    <p:sldId id="1066" r:id="rId32"/>
    <p:sldId id="1082" r:id="rId33"/>
    <p:sldId id="1080" r:id="rId34"/>
    <p:sldId id="1081" r:id="rId35"/>
    <p:sldId id="1068" r:id="rId36"/>
    <p:sldId id="1069" r:id="rId37"/>
    <p:sldId id="1070" r:id="rId38"/>
    <p:sldId id="1071" r:id="rId39"/>
    <p:sldId id="1083" r:id="rId40"/>
    <p:sldId id="1072" r:id="rId41"/>
    <p:sldId id="1073" r:id="rId42"/>
    <p:sldId id="1085" r:id="rId43"/>
    <p:sldId id="1074" r:id="rId44"/>
    <p:sldId id="1086"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83380"/>
  </p:normalViewPr>
  <p:slideViewPr>
    <p:cSldViewPr snapToGrid="0" snapToObjects="1" showGuides="1">
      <p:cViewPr varScale="1">
        <p:scale>
          <a:sx n="93" d="100"/>
          <a:sy n="93" d="100"/>
        </p:scale>
        <p:origin x="216" y="3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20AF8-3851-D840-B10F-F05776FBB32A}" type="datetimeFigureOut">
              <a:rPr kumimoji="1" lang="ja-JP" altLang="en-US" smtClean="0"/>
              <a:t>2023/3/10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89007-D701-7A4F-9C3E-64AD768F350C}" type="slidenum">
              <a:rPr kumimoji="1" lang="ja-JP" altLang="en-US" smtClean="0"/>
              <a:t>‹#›</a:t>
            </a:fld>
            <a:endParaRPr kumimoji="1" lang="ja-JP" altLang="en-US"/>
          </a:p>
        </p:txBody>
      </p:sp>
    </p:spTree>
    <p:extLst>
      <p:ext uri="{BB962C8B-B14F-4D97-AF65-F5344CB8AC3E}">
        <p14:creationId xmlns:p14="http://schemas.microsoft.com/office/powerpoint/2010/main" val="24172509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体重を</a:t>
            </a:r>
            <a:r>
              <a:rPr kumimoji="1" lang="en-US" altLang="ja-JP" dirty="0"/>
              <a:t>1kg</a:t>
            </a:r>
            <a:r>
              <a:rPr kumimoji="1" lang="ja-JP" altLang="en-US"/>
              <a:t>増やせば身長は</a:t>
            </a:r>
            <a:r>
              <a:rPr kumimoji="1" lang="en-US" altLang="ja-JP" dirty="0"/>
              <a:t>35cm</a:t>
            </a:r>
            <a:r>
              <a:rPr kumimoji="1" lang="ja-JP" altLang="en-US"/>
              <a:t>伸びるのか？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7B89007-D701-7A4F-9C3E-64AD768F350C}" type="slidenum">
              <a:rPr kumimoji="1" lang="ja-JP" altLang="en-US" smtClean="0"/>
              <a:t>19</a:t>
            </a:fld>
            <a:endParaRPr kumimoji="1" lang="ja-JP" altLang="en-US"/>
          </a:p>
        </p:txBody>
      </p:sp>
    </p:spTree>
    <p:extLst>
      <p:ext uri="{BB962C8B-B14F-4D97-AF65-F5344CB8AC3E}">
        <p14:creationId xmlns:p14="http://schemas.microsoft.com/office/powerpoint/2010/main" val="113886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7B89007-D701-7A4F-9C3E-64AD768F350C}" type="slidenum">
              <a:rPr kumimoji="1" lang="ja-JP" altLang="en-US" smtClean="0"/>
              <a:t>20</a:t>
            </a:fld>
            <a:endParaRPr kumimoji="1" lang="ja-JP" altLang="en-US"/>
          </a:p>
        </p:txBody>
      </p:sp>
    </p:spTree>
    <p:extLst>
      <p:ext uri="{BB962C8B-B14F-4D97-AF65-F5344CB8AC3E}">
        <p14:creationId xmlns:p14="http://schemas.microsoft.com/office/powerpoint/2010/main" val="3572750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7C7B96-FD9F-6A4F-837E-E174E326CB64}"/>
              </a:ext>
            </a:extLst>
          </p:cNvPr>
          <p:cNvSpPr>
            <a:spLocks noGrp="1"/>
          </p:cNvSpPr>
          <p:nvPr>
            <p:ph type="ctrTitle" hasCustomPrompt="1"/>
          </p:nvPr>
        </p:nvSpPr>
        <p:spPr>
          <a:xfrm>
            <a:off x="1524000" y="1122363"/>
            <a:ext cx="9144000" cy="2387600"/>
          </a:xfrm>
        </p:spPr>
        <p:txBody>
          <a:bodyPr anchor="b"/>
          <a:lstStyle>
            <a:lvl1pPr algn="ctr">
              <a:defRPr sz="6000" b="1"/>
            </a:lvl1pPr>
          </a:lstStyle>
          <a:p>
            <a:r>
              <a:rPr kumimoji="1" lang="en-US" altLang="ja-JP" dirty="0"/>
              <a:t>Master Title Setting</a:t>
            </a:r>
            <a:endParaRPr kumimoji="1" lang="ja-JP" altLang="en-US"/>
          </a:p>
        </p:txBody>
      </p:sp>
      <p:sp>
        <p:nvSpPr>
          <p:cNvPr id="3" name="字幕 2">
            <a:extLst>
              <a:ext uri="{FF2B5EF4-FFF2-40B4-BE49-F238E27FC236}">
                <a16:creationId xmlns:a16="http://schemas.microsoft.com/office/drawing/2014/main" id="{8B80A2AB-58BC-E742-86CA-7C9A7793C955}"/>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a:t>
            </a:r>
            <a:endParaRPr kumimoji="1" lang="ja-JP" altLang="en-US"/>
          </a:p>
        </p:txBody>
      </p:sp>
      <p:sp>
        <p:nvSpPr>
          <p:cNvPr id="4" name="日付プレースホルダー 3">
            <a:extLst>
              <a:ext uri="{FF2B5EF4-FFF2-40B4-BE49-F238E27FC236}">
                <a16:creationId xmlns:a16="http://schemas.microsoft.com/office/drawing/2014/main" id="{CDDEB5D5-43BF-A847-9212-C2FE0A468832}"/>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5" name="フッター プレースホルダー 4">
            <a:extLst>
              <a:ext uri="{FF2B5EF4-FFF2-40B4-BE49-F238E27FC236}">
                <a16:creationId xmlns:a16="http://schemas.microsoft.com/office/drawing/2014/main" id="{B56F33C7-07DE-374F-BF40-368551533089}"/>
              </a:ext>
            </a:extLst>
          </p:cNvPr>
          <p:cNvSpPr>
            <a:spLocks noGrp="1"/>
          </p:cNvSpPr>
          <p:nvPr>
            <p:ph type="ftr" sz="quarter" idx="11"/>
          </p:nvPr>
        </p:nvSpPr>
        <p:spPr/>
        <p:txBody>
          <a:bodyPr/>
          <a:lstStyle/>
          <a:p>
            <a:endParaRPr kumimoji="1" lang="ja-JP" altLang="en-US"/>
          </a:p>
        </p:txBody>
      </p:sp>
      <p:sp>
        <p:nvSpPr>
          <p:cNvPr id="14" name="スライド番号プレースホルダー 6">
            <a:extLst>
              <a:ext uri="{FF2B5EF4-FFF2-40B4-BE49-F238E27FC236}">
                <a16:creationId xmlns:a16="http://schemas.microsoft.com/office/drawing/2014/main" id="{2FF00EE3-4857-8340-BA06-D0B27572E78A}"/>
              </a:ext>
            </a:extLst>
          </p:cNvPr>
          <p:cNvSpPr>
            <a:spLocks noGrp="1"/>
          </p:cNvSpPr>
          <p:nvPr>
            <p:ph type="sldNum" sz="quarter" idx="12"/>
          </p:nvPr>
        </p:nvSpPr>
        <p:spPr>
          <a:xfrm>
            <a:off x="8610600" y="6356350"/>
            <a:ext cx="2743200" cy="365125"/>
          </a:xfrm>
        </p:spPr>
        <p:txBody>
          <a:bodyPr/>
          <a:lstStyle/>
          <a:p>
            <a:fld id="{EFA1F2FF-25EC-2C4C-8B13-4B016F8B8DA7}" type="slidenum">
              <a:rPr kumimoji="1" lang="ja-JP" altLang="en-US" smtClean="0"/>
              <a:t>‹#›</a:t>
            </a:fld>
            <a:endParaRPr kumimoji="1" lang="ja-JP" altLang="en-US"/>
          </a:p>
        </p:txBody>
      </p:sp>
      <p:pic>
        <p:nvPicPr>
          <p:cNvPr id="6" name="Picture 2" descr="Logo">
            <a:extLst>
              <a:ext uri="{FF2B5EF4-FFF2-40B4-BE49-F238E27FC236}">
                <a16:creationId xmlns:a16="http://schemas.microsoft.com/office/drawing/2014/main" id="{6F426751-C658-41A0-857C-449ACF8995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96400" y="5840293"/>
            <a:ext cx="2743200" cy="87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75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1"/>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F5AD187-FFF6-9044-AD2F-81F211A23E96}"/>
              </a:ext>
            </a:extLst>
          </p:cNvPr>
          <p:cNvSpPr/>
          <p:nvPr userDrawn="1"/>
        </p:nvSpPr>
        <p:spPr>
          <a:xfrm>
            <a:off x="0" y="0"/>
            <a:ext cx="12192000" cy="1095153"/>
          </a:xfrm>
          <a:prstGeom prst="rect">
            <a:avLst/>
          </a:prstGeom>
          <a:gradFill flip="none" rotWithShape="1">
            <a:gsLst>
              <a:gs pos="0">
                <a:schemeClr val="tx2">
                  <a:shade val="30000"/>
                  <a:satMod val="115000"/>
                </a:schemeClr>
              </a:gs>
              <a:gs pos="50000">
                <a:schemeClr val="tx2">
                  <a:shade val="67500"/>
                  <a:satMod val="11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43F62AF-03A6-1843-BE1B-637157E46B1B}"/>
              </a:ext>
            </a:extLst>
          </p:cNvPr>
          <p:cNvSpPr>
            <a:spLocks noGrp="1"/>
          </p:cNvSpPr>
          <p:nvPr>
            <p:ph type="title" hasCustomPrompt="1"/>
          </p:nvPr>
        </p:nvSpPr>
        <p:spPr>
          <a:xfrm>
            <a:off x="838200" y="280062"/>
            <a:ext cx="10515600" cy="761926"/>
          </a:xfrm>
        </p:spPr>
        <p:txBody>
          <a:bodyPr/>
          <a:lstStyle>
            <a:lvl1pPr>
              <a:defRPr b="1">
                <a:solidFill>
                  <a:schemeClr val="bg1"/>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a:t>
            </a:r>
            <a:endParaRPr kumimoji="1" lang="ja-JP" altLang="en-US"/>
          </a:p>
        </p:txBody>
      </p:sp>
      <p:sp>
        <p:nvSpPr>
          <p:cNvPr id="3" name="コンテンツ プレースホルダー 2">
            <a:extLst>
              <a:ext uri="{FF2B5EF4-FFF2-40B4-BE49-F238E27FC236}">
                <a16:creationId xmlns:a16="http://schemas.microsoft.com/office/drawing/2014/main" id="{4E018DAF-0769-B54A-851C-29532A5E6542}"/>
              </a:ext>
            </a:extLst>
          </p:cNvPr>
          <p:cNvSpPr>
            <a:spLocks noGrp="1"/>
          </p:cNvSpPr>
          <p:nvPr>
            <p:ph idx="1" hasCustomPrompt="1"/>
          </p:nvPr>
        </p:nvSpPr>
        <p:spPr>
          <a:xfrm>
            <a:off x="838200" y="1375216"/>
            <a:ext cx="10515600" cy="480174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lang="nb-NO" altLang="ja-JP" b="0" i="0" smtClean="0">
                <a:solidFill>
                  <a:schemeClr val="tx1">
                    <a:lumMod val="50000"/>
                    <a:lumOff val="50000"/>
                  </a:schemeClr>
                </a:solidFill>
                <a:effectLs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a:t>
            </a:r>
          </a:p>
          <a:p>
            <a:pPr lvl="1"/>
            <a:r>
              <a:rPr kumimoji="1" lang="nb-NO" altLang="ja-JP" dirty="0" err="1"/>
              <a:t>Aenean</a:t>
            </a:r>
            <a:r>
              <a:rPr kumimoji="1" lang="nb-NO" altLang="ja-JP" dirty="0"/>
              <a:t> in </a:t>
            </a:r>
            <a:r>
              <a:rPr kumimoji="1" lang="nb-NO" altLang="ja-JP" dirty="0" err="1"/>
              <a:t>turpis</a:t>
            </a:r>
            <a:r>
              <a:rPr kumimoji="1" lang="nb-NO" altLang="ja-JP" dirty="0"/>
              <a:t> non </a:t>
            </a:r>
            <a:r>
              <a:rPr kumimoji="1" lang="nb-NO" altLang="ja-JP" dirty="0" err="1"/>
              <a:t>elit</a:t>
            </a:r>
            <a:r>
              <a:rPr kumimoji="1" lang="nb-NO" altLang="ja-JP" dirty="0"/>
              <a:t> </a:t>
            </a:r>
            <a:r>
              <a:rPr kumimoji="1" lang="nb-NO" altLang="ja-JP" dirty="0" err="1"/>
              <a:t>pulvinar</a:t>
            </a:r>
            <a:r>
              <a:rPr kumimoji="1" lang="nb-NO" altLang="ja-JP" dirty="0"/>
              <a:t> </a:t>
            </a:r>
            <a:r>
              <a:rPr kumimoji="1" lang="nb-NO" altLang="ja-JP" dirty="0" err="1"/>
              <a:t>tincidunt</a:t>
            </a:r>
            <a:r>
              <a:rPr kumimoji="1" lang="nb-NO" altLang="ja-JP" dirty="0"/>
              <a:t> ut </a:t>
            </a:r>
            <a:r>
              <a:rPr kumimoji="1" lang="nb-NO" altLang="ja-JP" dirty="0" err="1"/>
              <a:t>placerat</a:t>
            </a:r>
            <a:r>
              <a:rPr kumimoji="1" lang="nb-NO" altLang="ja-JP" dirty="0"/>
              <a:t> </a:t>
            </a:r>
            <a:r>
              <a:rPr kumimoji="1" lang="nb-NO" altLang="ja-JP" dirty="0" err="1"/>
              <a:t>neque</a:t>
            </a:r>
            <a:r>
              <a:rPr kumimoji="1" lang="nb-NO" altLang="ja-JP" dirty="0"/>
              <a:t>.</a:t>
            </a:r>
          </a:p>
          <a:p>
            <a:pPr lvl="2"/>
            <a:r>
              <a:rPr kumimoji="1" lang="nb-NO" altLang="ja-JP" dirty="0" err="1"/>
              <a:t>Nunc</a:t>
            </a:r>
            <a:r>
              <a:rPr kumimoji="1" lang="nb-NO" altLang="ja-JP" dirty="0"/>
              <a:t> vestibulum </a:t>
            </a:r>
            <a:r>
              <a:rPr kumimoji="1" lang="nb-NO" altLang="ja-JP" dirty="0" err="1"/>
              <a:t>magna</a:t>
            </a:r>
            <a:r>
              <a:rPr kumimoji="1" lang="nb-NO" altLang="ja-JP" dirty="0"/>
              <a:t> </a:t>
            </a:r>
            <a:r>
              <a:rPr kumimoji="1" lang="nb-NO" altLang="ja-JP" dirty="0" err="1"/>
              <a:t>commodo</a:t>
            </a:r>
            <a:r>
              <a:rPr kumimoji="1" lang="nb-NO" altLang="ja-JP" dirty="0"/>
              <a:t> </a:t>
            </a:r>
            <a:r>
              <a:rPr kumimoji="1" lang="nb-NO" altLang="ja-JP" dirty="0" err="1"/>
              <a:t>metus</a:t>
            </a:r>
            <a:r>
              <a:rPr kumimoji="1" lang="nb-NO" altLang="ja-JP" dirty="0"/>
              <a:t> </a:t>
            </a:r>
          </a:p>
          <a:p>
            <a:pPr lvl="3"/>
            <a:r>
              <a:rPr kumimoji="1" lang="nb-NO" altLang="ja-JP" dirty="0" err="1"/>
              <a:t>fermentum</a:t>
            </a:r>
            <a:r>
              <a:rPr kumimoji="1" lang="nb-NO" altLang="ja-JP" dirty="0"/>
              <a:t> </a:t>
            </a:r>
            <a:r>
              <a:rPr kumimoji="1" lang="nb-NO" altLang="ja-JP" dirty="0" err="1"/>
              <a:t>venenatis</a:t>
            </a:r>
            <a:r>
              <a:rPr kumimoji="1" lang="nb-NO" altLang="ja-JP" dirty="0"/>
              <a:t> </a:t>
            </a:r>
          </a:p>
          <a:p>
            <a:pPr lvl="4"/>
            <a:r>
              <a:rPr kumimoji="1" lang="nb-NO" altLang="ja-JP" dirty="0"/>
              <a:t>a </a:t>
            </a:r>
            <a:r>
              <a:rPr kumimoji="1" lang="nb-NO" altLang="ja-JP" dirty="0" err="1"/>
              <a:t>finibus</a:t>
            </a:r>
            <a:r>
              <a:rPr kumimoji="1" lang="nb-NO" altLang="ja-JP" dirty="0"/>
              <a:t> </a:t>
            </a:r>
            <a:r>
              <a:rPr kumimoji="1" lang="nb-NO" altLang="ja-JP" dirty="0" err="1"/>
              <a:t>dolor</a:t>
            </a:r>
            <a:r>
              <a:rPr kumimoji="1" lang="nb-NO" altLang="ja-JP" dirty="0"/>
              <a:t>.</a:t>
            </a:r>
          </a:p>
        </p:txBody>
      </p:sp>
      <p:sp>
        <p:nvSpPr>
          <p:cNvPr id="4" name="日付プレースホルダー 3">
            <a:extLst>
              <a:ext uri="{FF2B5EF4-FFF2-40B4-BE49-F238E27FC236}">
                <a16:creationId xmlns:a16="http://schemas.microsoft.com/office/drawing/2014/main" id="{9C36E1FC-B276-2C46-A4A4-926A7B128E16}"/>
              </a:ext>
            </a:extLst>
          </p:cNvPr>
          <p:cNvSpPr>
            <a:spLocks noGrp="1"/>
          </p:cNvSpPr>
          <p:nvPr>
            <p:ph type="dt" sz="half" idx="10"/>
          </p:nvPr>
        </p:nvSpPr>
        <p:spPr>
          <a:xfrm>
            <a:off x="838200" y="6356350"/>
            <a:ext cx="2743200" cy="365125"/>
          </a:xfrm>
        </p:spPr>
        <p:txBody>
          <a:bodyPr/>
          <a:lstStyle/>
          <a:p>
            <a:fld id="{C9E8C70F-52C8-684D-9B47-262B31A4BFE7}" type="datetimeFigureOut">
              <a:rPr kumimoji="1" lang="ja-JP" altLang="en-US" smtClean="0"/>
              <a:t>2023/3/10</a:t>
            </a:fld>
            <a:endParaRPr kumimoji="1" lang="ja-JP" altLang="en-US"/>
          </a:p>
        </p:txBody>
      </p:sp>
      <p:sp>
        <p:nvSpPr>
          <p:cNvPr id="5" name="フッター プレースホルダー 4">
            <a:extLst>
              <a:ext uri="{FF2B5EF4-FFF2-40B4-BE49-F238E27FC236}">
                <a16:creationId xmlns:a16="http://schemas.microsoft.com/office/drawing/2014/main" id="{8A9A35E5-FCE2-A040-825B-E8DF98F813E8}"/>
              </a:ext>
            </a:extLst>
          </p:cNvPr>
          <p:cNvSpPr>
            <a:spLocks noGrp="1"/>
          </p:cNvSpPr>
          <p:nvPr>
            <p:ph type="ftr" sz="quarter" idx="11"/>
          </p:nvPr>
        </p:nvSpPr>
        <p:spPr>
          <a:xfrm>
            <a:off x="4038600" y="6356350"/>
            <a:ext cx="4114800" cy="365125"/>
          </a:xfrm>
        </p:spPr>
        <p:txBody>
          <a:bodyPr/>
          <a:lstStyle/>
          <a:p>
            <a:endParaRPr kumimoji="1" lang="ja-JP" altLang="en-US"/>
          </a:p>
        </p:txBody>
      </p:sp>
      <p:sp>
        <p:nvSpPr>
          <p:cNvPr id="15" name="スライド番号プレースホルダー 6">
            <a:extLst>
              <a:ext uri="{FF2B5EF4-FFF2-40B4-BE49-F238E27FC236}">
                <a16:creationId xmlns:a16="http://schemas.microsoft.com/office/drawing/2014/main" id="{F303C3AB-0422-C44B-972B-1E78DCF176ED}"/>
              </a:ext>
            </a:extLst>
          </p:cNvPr>
          <p:cNvSpPr>
            <a:spLocks noGrp="1"/>
          </p:cNvSpPr>
          <p:nvPr>
            <p:ph type="sldNum" sz="quarter" idx="12"/>
          </p:nvPr>
        </p:nvSpPr>
        <p:spPr>
          <a:xfrm>
            <a:off x="8610600" y="6356350"/>
            <a:ext cx="2743200" cy="365125"/>
          </a:xfrm>
        </p:spPr>
        <p:txBody>
          <a:bodyPr/>
          <a:lstStyle/>
          <a:p>
            <a:fld id="{EFA1F2FF-25EC-2C4C-8B13-4B016F8B8DA7}" type="slidenum">
              <a:rPr kumimoji="1" lang="ja-JP" altLang="en-US" smtClean="0"/>
              <a:t>‹#›</a:t>
            </a:fld>
            <a:endParaRPr kumimoji="1" lang="ja-JP" altLang="en-US"/>
          </a:p>
        </p:txBody>
      </p:sp>
    </p:spTree>
    <p:extLst>
      <p:ext uri="{BB962C8B-B14F-4D97-AF65-F5344CB8AC3E}">
        <p14:creationId xmlns:p14="http://schemas.microsoft.com/office/powerpoint/2010/main" val="165059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つのコンテンツ">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AB290CE7-CBBF-5C49-AB52-AA2F30272313}"/>
              </a:ext>
            </a:extLst>
          </p:cNvPr>
          <p:cNvSpPr/>
          <p:nvPr userDrawn="1"/>
        </p:nvSpPr>
        <p:spPr>
          <a:xfrm>
            <a:off x="0" y="0"/>
            <a:ext cx="12192000" cy="1095153"/>
          </a:xfrm>
          <a:prstGeom prst="rect">
            <a:avLst/>
          </a:prstGeom>
          <a:gradFill flip="none" rotWithShape="1">
            <a:gsLst>
              <a:gs pos="0">
                <a:schemeClr val="tx2">
                  <a:shade val="30000"/>
                  <a:satMod val="115000"/>
                </a:schemeClr>
              </a:gs>
              <a:gs pos="50000">
                <a:schemeClr val="tx2">
                  <a:shade val="67500"/>
                  <a:satMod val="11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FCC47937-D7CB-C940-ABF8-5E74E3E94E49}"/>
              </a:ext>
            </a:extLst>
          </p:cNvPr>
          <p:cNvSpPr>
            <a:spLocks noGrp="1"/>
          </p:cNvSpPr>
          <p:nvPr>
            <p:ph sz="half" idx="1" hasCustomPrompt="1"/>
          </p:nvPr>
        </p:nvSpPr>
        <p:spPr>
          <a:xfrm>
            <a:off x="838200" y="1375215"/>
            <a:ext cx="5181600" cy="4801748"/>
          </a:xfrm>
        </p:spPr>
        <p:txBody>
          <a:bodyPr>
            <a:normAutofit/>
          </a:bodyPr>
          <a:lstStyle>
            <a:lvl1pPr>
              <a:buClr>
                <a:schemeClr val="accent1"/>
              </a:buClr>
              <a:defRPr sz="2400">
                <a:solidFill>
                  <a:schemeClr val="tx1">
                    <a:lumMod val="50000"/>
                    <a:lumOff val="50000"/>
                  </a:schemeClr>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a:t>
            </a:r>
          </a:p>
          <a:p>
            <a:r>
              <a:rPr kumimoji="1" lang="nb-NO" altLang="ja-JP" dirty="0" err="1"/>
              <a:t>Aenean</a:t>
            </a:r>
            <a:r>
              <a:rPr kumimoji="1" lang="nb-NO" altLang="ja-JP" dirty="0"/>
              <a:t> in </a:t>
            </a:r>
            <a:r>
              <a:rPr kumimoji="1" lang="nb-NO" altLang="ja-JP" dirty="0" err="1"/>
              <a:t>turpis</a:t>
            </a:r>
            <a:r>
              <a:rPr kumimoji="1" lang="nb-NO" altLang="ja-JP" dirty="0"/>
              <a:t> non </a:t>
            </a:r>
            <a:r>
              <a:rPr kumimoji="1" lang="nb-NO" altLang="ja-JP" dirty="0" err="1"/>
              <a:t>elit</a:t>
            </a:r>
            <a:r>
              <a:rPr kumimoji="1" lang="nb-NO" altLang="ja-JP" dirty="0"/>
              <a:t> </a:t>
            </a:r>
            <a:r>
              <a:rPr kumimoji="1" lang="nb-NO" altLang="ja-JP" dirty="0" err="1"/>
              <a:t>pulvinar</a:t>
            </a:r>
            <a:r>
              <a:rPr kumimoji="1" lang="nb-NO" altLang="ja-JP" dirty="0"/>
              <a:t> </a:t>
            </a:r>
            <a:r>
              <a:rPr kumimoji="1" lang="nb-NO" altLang="ja-JP" dirty="0" err="1"/>
              <a:t>tincidunt</a:t>
            </a:r>
            <a:r>
              <a:rPr kumimoji="1" lang="nb-NO" altLang="ja-JP" dirty="0"/>
              <a:t> ut </a:t>
            </a:r>
            <a:r>
              <a:rPr kumimoji="1" lang="nb-NO" altLang="ja-JP" dirty="0" err="1"/>
              <a:t>placerat</a:t>
            </a:r>
            <a:r>
              <a:rPr kumimoji="1" lang="nb-NO" altLang="ja-JP" dirty="0"/>
              <a:t> </a:t>
            </a:r>
            <a:r>
              <a:rPr kumimoji="1" lang="nb-NO" altLang="ja-JP" dirty="0" err="1"/>
              <a:t>neque</a:t>
            </a:r>
            <a:r>
              <a:rPr kumimoji="1" lang="nb-NO" altLang="ja-JP" dirty="0"/>
              <a:t>.</a:t>
            </a:r>
          </a:p>
          <a:p>
            <a:r>
              <a:rPr kumimoji="1" lang="nb-NO" altLang="ja-JP" dirty="0" err="1"/>
              <a:t>Nunc</a:t>
            </a:r>
            <a:r>
              <a:rPr kumimoji="1" lang="nb-NO" altLang="ja-JP" dirty="0"/>
              <a:t> vestibulum </a:t>
            </a:r>
            <a:r>
              <a:rPr kumimoji="1" lang="nb-NO" altLang="ja-JP" dirty="0" err="1"/>
              <a:t>magna</a:t>
            </a:r>
            <a:r>
              <a:rPr kumimoji="1" lang="nb-NO" altLang="ja-JP" dirty="0"/>
              <a:t> </a:t>
            </a:r>
            <a:r>
              <a:rPr kumimoji="1" lang="nb-NO" altLang="ja-JP" dirty="0" err="1"/>
              <a:t>commodo</a:t>
            </a:r>
            <a:r>
              <a:rPr kumimoji="1" lang="nb-NO" altLang="ja-JP" dirty="0"/>
              <a:t> </a:t>
            </a:r>
            <a:r>
              <a:rPr kumimoji="1" lang="nb-NO" altLang="ja-JP" dirty="0" err="1"/>
              <a:t>metus</a:t>
            </a:r>
            <a:r>
              <a:rPr kumimoji="1" lang="nb-NO" altLang="ja-JP" dirty="0"/>
              <a:t> </a:t>
            </a:r>
            <a:r>
              <a:rPr kumimoji="1" lang="nb-NO" altLang="ja-JP" dirty="0" err="1"/>
              <a:t>fermentum</a:t>
            </a:r>
            <a:r>
              <a:rPr kumimoji="1" lang="nb-NO" altLang="ja-JP" dirty="0"/>
              <a:t> </a:t>
            </a:r>
            <a:r>
              <a:rPr kumimoji="1" lang="nb-NO" altLang="ja-JP" dirty="0" err="1"/>
              <a:t>venenatis</a:t>
            </a:r>
            <a:r>
              <a:rPr kumimoji="1" lang="nb-NO" altLang="ja-JP" dirty="0"/>
              <a:t> a </a:t>
            </a:r>
            <a:r>
              <a:rPr kumimoji="1" lang="nb-NO" altLang="ja-JP" dirty="0" err="1"/>
              <a:t>finibus</a:t>
            </a:r>
            <a:r>
              <a:rPr kumimoji="1" lang="nb-NO" altLang="ja-JP" dirty="0"/>
              <a:t> </a:t>
            </a:r>
            <a:r>
              <a:rPr kumimoji="1" lang="nb-NO" altLang="ja-JP" dirty="0" err="1"/>
              <a:t>dolor</a:t>
            </a:r>
            <a:r>
              <a:rPr kumimoji="1" lang="nb-NO" altLang="ja-JP" dirty="0"/>
              <a:t>.</a:t>
            </a:r>
          </a:p>
        </p:txBody>
      </p:sp>
      <p:sp>
        <p:nvSpPr>
          <p:cNvPr id="4" name="コンテンツ プレースホルダー 3">
            <a:extLst>
              <a:ext uri="{FF2B5EF4-FFF2-40B4-BE49-F238E27FC236}">
                <a16:creationId xmlns:a16="http://schemas.microsoft.com/office/drawing/2014/main" id="{2CECDE80-39D0-E044-A6CB-7C0C9FACC4DC}"/>
              </a:ext>
            </a:extLst>
          </p:cNvPr>
          <p:cNvSpPr>
            <a:spLocks noGrp="1"/>
          </p:cNvSpPr>
          <p:nvPr>
            <p:ph sz="half" idx="2" hasCustomPrompt="1"/>
          </p:nvPr>
        </p:nvSpPr>
        <p:spPr>
          <a:xfrm>
            <a:off x="6172200" y="1375215"/>
            <a:ext cx="5181600" cy="4801748"/>
          </a:xfrm>
        </p:spPr>
        <p:txBody>
          <a:bodyPr>
            <a:normAutofit/>
          </a:bodyPr>
          <a:lstStyle>
            <a:lvl1pPr>
              <a:buClr>
                <a:schemeClr val="accent1"/>
              </a:buClr>
              <a:defRPr sz="2400">
                <a:solidFill>
                  <a:schemeClr val="tx1">
                    <a:lumMod val="50000"/>
                    <a:lumOff val="50000"/>
                  </a:schemeClr>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a:t>
            </a:r>
          </a:p>
          <a:p>
            <a:r>
              <a:rPr kumimoji="1" lang="nb-NO" altLang="ja-JP" dirty="0" err="1"/>
              <a:t>Aenean</a:t>
            </a:r>
            <a:r>
              <a:rPr kumimoji="1" lang="nb-NO" altLang="ja-JP" dirty="0"/>
              <a:t> in </a:t>
            </a:r>
            <a:r>
              <a:rPr kumimoji="1" lang="nb-NO" altLang="ja-JP" dirty="0" err="1"/>
              <a:t>turpis</a:t>
            </a:r>
            <a:r>
              <a:rPr kumimoji="1" lang="nb-NO" altLang="ja-JP" dirty="0"/>
              <a:t> non </a:t>
            </a:r>
            <a:r>
              <a:rPr kumimoji="1" lang="nb-NO" altLang="ja-JP" dirty="0" err="1"/>
              <a:t>elit</a:t>
            </a:r>
            <a:r>
              <a:rPr kumimoji="1" lang="nb-NO" altLang="ja-JP" dirty="0"/>
              <a:t> </a:t>
            </a:r>
            <a:r>
              <a:rPr kumimoji="1" lang="nb-NO" altLang="ja-JP" dirty="0" err="1"/>
              <a:t>pulvinar</a:t>
            </a:r>
            <a:r>
              <a:rPr kumimoji="1" lang="nb-NO" altLang="ja-JP" dirty="0"/>
              <a:t> </a:t>
            </a:r>
            <a:r>
              <a:rPr kumimoji="1" lang="nb-NO" altLang="ja-JP" dirty="0" err="1"/>
              <a:t>tincidunt</a:t>
            </a:r>
            <a:r>
              <a:rPr kumimoji="1" lang="nb-NO" altLang="ja-JP" dirty="0"/>
              <a:t> ut </a:t>
            </a:r>
            <a:r>
              <a:rPr kumimoji="1" lang="nb-NO" altLang="ja-JP" dirty="0" err="1"/>
              <a:t>placerat</a:t>
            </a:r>
            <a:r>
              <a:rPr kumimoji="1" lang="nb-NO" altLang="ja-JP" dirty="0"/>
              <a:t> </a:t>
            </a:r>
            <a:r>
              <a:rPr kumimoji="1" lang="nb-NO" altLang="ja-JP" dirty="0" err="1"/>
              <a:t>neque</a:t>
            </a:r>
            <a:r>
              <a:rPr kumimoji="1" lang="nb-NO" altLang="ja-JP" dirty="0"/>
              <a:t>.</a:t>
            </a:r>
          </a:p>
          <a:p>
            <a:r>
              <a:rPr kumimoji="1" lang="nb-NO" altLang="ja-JP" dirty="0" err="1"/>
              <a:t>Nunc</a:t>
            </a:r>
            <a:r>
              <a:rPr kumimoji="1" lang="nb-NO" altLang="ja-JP" dirty="0"/>
              <a:t> vestibulum </a:t>
            </a:r>
            <a:r>
              <a:rPr kumimoji="1" lang="nb-NO" altLang="ja-JP" dirty="0" err="1"/>
              <a:t>magna</a:t>
            </a:r>
            <a:r>
              <a:rPr kumimoji="1" lang="nb-NO" altLang="ja-JP" dirty="0"/>
              <a:t> </a:t>
            </a:r>
            <a:r>
              <a:rPr kumimoji="1" lang="nb-NO" altLang="ja-JP" dirty="0" err="1"/>
              <a:t>commodo</a:t>
            </a:r>
            <a:r>
              <a:rPr kumimoji="1" lang="nb-NO" altLang="ja-JP" dirty="0"/>
              <a:t> </a:t>
            </a:r>
            <a:r>
              <a:rPr kumimoji="1" lang="nb-NO" altLang="ja-JP" dirty="0" err="1"/>
              <a:t>metus</a:t>
            </a:r>
            <a:r>
              <a:rPr kumimoji="1" lang="nb-NO" altLang="ja-JP" dirty="0"/>
              <a:t> </a:t>
            </a:r>
            <a:r>
              <a:rPr kumimoji="1" lang="nb-NO" altLang="ja-JP" dirty="0" err="1"/>
              <a:t>fermentum</a:t>
            </a:r>
            <a:r>
              <a:rPr kumimoji="1" lang="nb-NO" altLang="ja-JP" dirty="0"/>
              <a:t> </a:t>
            </a:r>
            <a:r>
              <a:rPr kumimoji="1" lang="nb-NO" altLang="ja-JP" dirty="0" err="1"/>
              <a:t>venenatis</a:t>
            </a:r>
            <a:r>
              <a:rPr kumimoji="1" lang="nb-NO" altLang="ja-JP" dirty="0"/>
              <a:t> a </a:t>
            </a:r>
            <a:r>
              <a:rPr kumimoji="1" lang="nb-NO" altLang="ja-JP" dirty="0" err="1"/>
              <a:t>finibus</a:t>
            </a:r>
            <a:r>
              <a:rPr kumimoji="1" lang="nb-NO" altLang="ja-JP" dirty="0"/>
              <a:t> </a:t>
            </a:r>
            <a:r>
              <a:rPr kumimoji="1" lang="nb-NO" altLang="ja-JP" dirty="0" err="1"/>
              <a:t>dolor</a:t>
            </a:r>
            <a:r>
              <a:rPr kumimoji="1" lang="nb-NO" altLang="ja-JP" dirty="0"/>
              <a:t>.</a:t>
            </a:r>
          </a:p>
        </p:txBody>
      </p:sp>
      <p:sp>
        <p:nvSpPr>
          <p:cNvPr id="5" name="日付プレースホルダー 4">
            <a:extLst>
              <a:ext uri="{FF2B5EF4-FFF2-40B4-BE49-F238E27FC236}">
                <a16:creationId xmlns:a16="http://schemas.microsoft.com/office/drawing/2014/main" id="{20A7950C-7EE2-DB46-9F16-A7B861A27769}"/>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6" name="フッター プレースホルダー 5">
            <a:extLst>
              <a:ext uri="{FF2B5EF4-FFF2-40B4-BE49-F238E27FC236}">
                <a16:creationId xmlns:a16="http://schemas.microsoft.com/office/drawing/2014/main" id="{87876FB7-22CA-F941-89BA-40430ADE0C1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72F4D0-6884-CE4A-890F-7EFE535F8508}"/>
              </a:ext>
            </a:extLst>
          </p:cNvPr>
          <p:cNvSpPr>
            <a:spLocks noGrp="1"/>
          </p:cNvSpPr>
          <p:nvPr>
            <p:ph type="sldNum" sz="quarter" idx="12"/>
          </p:nvPr>
        </p:nvSpPr>
        <p:spPr/>
        <p:txBody>
          <a:bodyPr/>
          <a:lstStyle/>
          <a:p>
            <a:fld id="{EFA1F2FF-25EC-2C4C-8B13-4B016F8B8DA7}" type="slidenum">
              <a:rPr kumimoji="1" lang="ja-JP" altLang="en-US" smtClean="0"/>
              <a:t>‹#›</a:t>
            </a:fld>
            <a:endParaRPr kumimoji="1" lang="ja-JP" altLang="en-US"/>
          </a:p>
        </p:txBody>
      </p:sp>
      <p:sp>
        <p:nvSpPr>
          <p:cNvPr id="15" name="タイトル 1">
            <a:extLst>
              <a:ext uri="{FF2B5EF4-FFF2-40B4-BE49-F238E27FC236}">
                <a16:creationId xmlns:a16="http://schemas.microsoft.com/office/drawing/2014/main" id="{059512CA-B027-C142-AFE1-EEAB47B48FC9}"/>
              </a:ext>
            </a:extLst>
          </p:cNvPr>
          <p:cNvSpPr>
            <a:spLocks noGrp="1"/>
          </p:cNvSpPr>
          <p:nvPr>
            <p:ph type="title" hasCustomPrompt="1"/>
          </p:nvPr>
        </p:nvSpPr>
        <p:spPr>
          <a:xfrm>
            <a:off x="838200" y="280062"/>
            <a:ext cx="10515600" cy="761926"/>
          </a:xfrm>
        </p:spPr>
        <p:txBody>
          <a:bodyPr/>
          <a:lstStyle>
            <a:lvl1pPr>
              <a:defRPr b="1">
                <a:solidFill>
                  <a:schemeClr val="bg1"/>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a:t>
            </a:r>
            <a:endParaRPr kumimoji="1" lang="ja-JP" altLang="en-US"/>
          </a:p>
        </p:txBody>
      </p:sp>
    </p:spTree>
    <p:extLst>
      <p:ext uri="{BB962C8B-B14F-4D97-AF65-F5344CB8AC3E}">
        <p14:creationId xmlns:p14="http://schemas.microsoft.com/office/powerpoint/2010/main" val="17124095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較">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FFE48A52-8800-0C49-AE1F-64479EC29437}"/>
              </a:ext>
            </a:extLst>
          </p:cNvPr>
          <p:cNvSpPr/>
          <p:nvPr userDrawn="1"/>
        </p:nvSpPr>
        <p:spPr>
          <a:xfrm>
            <a:off x="0" y="0"/>
            <a:ext cx="12192000" cy="1095153"/>
          </a:xfrm>
          <a:prstGeom prst="rect">
            <a:avLst/>
          </a:prstGeom>
          <a:gradFill flip="none" rotWithShape="1">
            <a:gsLst>
              <a:gs pos="0">
                <a:schemeClr val="tx2">
                  <a:shade val="30000"/>
                  <a:satMod val="115000"/>
                </a:schemeClr>
              </a:gs>
              <a:gs pos="50000">
                <a:schemeClr val="tx2">
                  <a:shade val="67500"/>
                  <a:satMod val="11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プレースホルダー 2">
            <a:extLst>
              <a:ext uri="{FF2B5EF4-FFF2-40B4-BE49-F238E27FC236}">
                <a16:creationId xmlns:a16="http://schemas.microsoft.com/office/drawing/2014/main" id="{026FEF1F-D2DA-C346-9E3C-8F889879CC3E}"/>
              </a:ext>
            </a:extLst>
          </p:cNvPr>
          <p:cNvSpPr>
            <a:spLocks noGrp="1"/>
          </p:cNvSpPr>
          <p:nvPr>
            <p:ph type="body" idx="1" hasCustomPrompt="1"/>
          </p:nvPr>
        </p:nvSpPr>
        <p:spPr>
          <a:xfrm>
            <a:off x="839788" y="1375215"/>
            <a:ext cx="5157787" cy="587780"/>
          </a:xfrm>
        </p:spPr>
        <p:txBody>
          <a:bodyPr anchor="b"/>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b-NO" altLang="ja-JP" b="1" i="0" smtClean="0">
                <a:solidFill>
                  <a:schemeClr val="tx1">
                    <a:lumMod val="50000"/>
                    <a:lumOff val="50000"/>
                  </a:schemeClr>
                </a:solidFill>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a:t>
            </a:r>
            <a:endParaRPr kumimoji="1" lang="ja-JP" altLang="en-US"/>
          </a:p>
        </p:txBody>
      </p:sp>
      <p:sp>
        <p:nvSpPr>
          <p:cNvPr id="4" name="コンテンツ プレースホルダー 3">
            <a:extLst>
              <a:ext uri="{FF2B5EF4-FFF2-40B4-BE49-F238E27FC236}">
                <a16:creationId xmlns:a16="http://schemas.microsoft.com/office/drawing/2014/main" id="{5B588554-35FB-9A46-B3FD-B3FFF3DD04C4}"/>
              </a:ext>
            </a:extLst>
          </p:cNvPr>
          <p:cNvSpPr>
            <a:spLocks noGrp="1"/>
          </p:cNvSpPr>
          <p:nvPr>
            <p:ph sz="half" idx="2" hasCustomPrompt="1"/>
          </p:nvPr>
        </p:nvSpPr>
        <p:spPr>
          <a:xfrm>
            <a:off x="839788" y="2129682"/>
            <a:ext cx="5157787" cy="4059981"/>
          </a:xfrm>
        </p:spPr>
        <p:txBody>
          <a:bodyPr>
            <a:normAutofit/>
          </a:bodyPr>
          <a:lstStyle>
            <a:lvl1pPr>
              <a:buClr>
                <a:schemeClr val="accent1"/>
              </a:buClr>
              <a:defRPr sz="2400">
                <a:solidFill>
                  <a:schemeClr val="tx1">
                    <a:lumMod val="50000"/>
                    <a:lumOff val="50000"/>
                  </a:schemeClr>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a:t>
            </a:r>
          </a:p>
          <a:p>
            <a:r>
              <a:rPr kumimoji="1" lang="nb-NO" altLang="ja-JP" dirty="0" err="1"/>
              <a:t>Aenean</a:t>
            </a:r>
            <a:r>
              <a:rPr kumimoji="1" lang="nb-NO" altLang="ja-JP" dirty="0"/>
              <a:t> in </a:t>
            </a:r>
            <a:r>
              <a:rPr kumimoji="1" lang="nb-NO" altLang="ja-JP" dirty="0" err="1"/>
              <a:t>turpis</a:t>
            </a:r>
            <a:r>
              <a:rPr kumimoji="1" lang="nb-NO" altLang="ja-JP" dirty="0"/>
              <a:t> non </a:t>
            </a:r>
            <a:r>
              <a:rPr kumimoji="1" lang="nb-NO" altLang="ja-JP" dirty="0" err="1"/>
              <a:t>elit</a:t>
            </a:r>
            <a:r>
              <a:rPr kumimoji="1" lang="nb-NO" altLang="ja-JP" dirty="0"/>
              <a:t> </a:t>
            </a:r>
            <a:r>
              <a:rPr kumimoji="1" lang="nb-NO" altLang="ja-JP" dirty="0" err="1"/>
              <a:t>pulvinar</a:t>
            </a:r>
            <a:r>
              <a:rPr kumimoji="1" lang="nb-NO" altLang="ja-JP" dirty="0"/>
              <a:t> </a:t>
            </a:r>
            <a:r>
              <a:rPr kumimoji="1" lang="nb-NO" altLang="ja-JP" dirty="0" err="1"/>
              <a:t>tincidunt</a:t>
            </a:r>
            <a:r>
              <a:rPr kumimoji="1" lang="nb-NO" altLang="ja-JP" dirty="0"/>
              <a:t> ut </a:t>
            </a:r>
            <a:r>
              <a:rPr kumimoji="1" lang="nb-NO" altLang="ja-JP" dirty="0" err="1"/>
              <a:t>placerat</a:t>
            </a:r>
            <a:r>
              <a:rPr kumimoji="1" lang="nb-NO" altLang="ja-JP" dirty="0"/>
              <a:t> </a:t>
            </a:r>
            <a:r>
              <a:rPr kumimoji="1" lang="nb-NO" altLang="ja-JP" dirty="0" err="1"/>
              <a:t>neque</a:t>
            </a:r>
            <a:r>
              <a:rPr kumimoji="1" lang="nb-NO" altLang="ja-JP" dirty="0"/>
              <a:t>.</a:t>
            </a:r>
          </a:p>
          <a:p>
            <a:r>
              <a:rPr kumimoji="1" lang="nb-NO" altLang="ja-JP" dirty="0" err="1"/>
              <a:t>Nunc</a:t>
            </a:r>
            <a:r>
              <a:rPr kumimoji="1" lang="nb-NO" altLang="ja-JP" dirty="0"/>
              <a:t> vestibulum </a:t>
            </a:r>
            <a:r>
              <a:rPr kumimoji="1" lang="nb-NO" altLang="ja-JP" dirty="0" err="1"/>
              <a:t>magna</a:t>
            </a:r>
            <a:r>
              <a:rPr kumimoji="1" lang="nb-NO" altLang="ja-JP" dirty="0"/>
              <a:t> </a:t>
            </a:r>
            <a:r>
              <a:rPr kumimoji="1" lang="nb-NO" altLang="ja-JP" dirty="0" err="1"/>
              <a:t>commodo</a:t>
            </a:r>
            <a:r>
              <a:rPr kumimoji="1" lang="nb-NO" altLang="ja-JP" dirty="0"/>
              <a:t> </a:t>
            </a:r>
            <a:r>
              <a:rPr kumimoji="1" lang="nb-NO" altLang="ja-JP" dirty="0" err="1"/>
              <a:t>metus</a:t>
            </a:r>
            <a:r>
              <a:rPr kumimoji="1" lang="nb-NO" altLang="ja-JP" dirty="0"/>
              <a:t> </a:t>
            </a:r>
            <a:r>
              <a:rPr kumimoji="1" lang="nb-NO" altLang="ja-JP" dirty="0" err="1"/>
              <a:t>fermentum</a:t>
            </a:r>
            <a:r>
              <a:rPr kumimoji="1" lang="nb-NO" altLang="ja-JP" dirty="0"/>
              <a:t> </a:t>
            </a:r>
            <a:r>
              <a:rPr kumimoji="1" lang="nb-NO" altLang="ja-JP" dirty="0" err="1"/>
              <a:t>venenatis</a:t>
            </a:r>
            <a:r>
              <a:rPr kumimoji="1" lang="nb-NO" altLang="ja-JP" dirty="0"/>
              <a:t> a </a:t>
            </a:r>
            <a:r>
              <a:rPr kumimoji="1" lang="nb-NO" altLang="ja-JP" dirty="0" err="1"/>
              <a:t>finibus</a:t>
            </a:r>
            <a:r>
              <a:rPr kumimoji="1" lang="nb-NO" altLang="ja-JP" dirty="0"/>
              <a:t> </a:t>
            </a:r>
            <a:r>
              <a:rPr kumimoji="1" lang="nb-NO" altLang="ja-JP" dirty="0" err="1"/>
              <a:t>dolor</a:t>
            </a:r>
            <a:r>
              <a:rPr kumimoji="1" lang="nb-NO" altLang="ja-JP" dirty="0"/>
              <a:t>.</a:t>
            </a:r>
          </a:p>
        </p:txBody>
      </p:sp>
      <p:sp>
        <p:nvSpPr>
          <p:cNvPr id="5" name="テキスト プレースホルダー 4">
            <a:extLst>
              <a:ext uri="{FF2B5EF4-FFF2-40B4-BE49-F238E27FC236}">
                <a16:creationId xmlns:a16="http://schemas.microsoft.com/office/drawing/2014/main" id="{6685C414-62EC-DE47-B0DF-E112D4D3E10E}"/>
              </a:ext>
            </a:extLst>
          </p:cNvPr>
          <p:cNvSpPr>
            <a:spLocks noGrp="1"/>
          </p:cNvSpPr>
          <p:nvPr>
            <p:ph type="body" sz="quarter" idx="3" hasCustomPrompt="1"/>
          </p:nvPr>
        </p:nvSpPr>
        <p:spPr>
          <a:xfrm>
            <a:off x="6170612" y="1375215"/>
            <a:ext cx="5183188" cy="587780"/>
          </a:xfrm>
        </p:spPr>
        <p:txBody>
          <a:bodyPr anchor="b"/>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b-NO" altLang="ja-JP" b="1" i="0" smtClean="0">
                <a:solidFill>
                  <a:schemeClr val="tx1">
                    <a:lumMod val="50000"/>
                    <a:lumOff val="50000"/>
                  </a:schemeClr>
                </a:solidFill>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a:t>
            </a:r>
            <a:endParaRPr kumimoji="1" lang="ja-JP" altLang="en-US"/>
          </a:p>
        </p:txBody>
      </p:sp>
      <p:sp>
        <p:nvSpPr>
          <p:cNvPr id="6" name="コンテンツ プレースホルダー 5">
            <a:extLst>
              <a:ext uri="{FF2B5EF4-FFF2-40B4-BE49-F238E27FC236}">
                <a16:creationId xmlns:a16="http://schemas.microsoft.com/office/drawing/2014/main" id="{F11A09F4-43C4-8B44-BDAA-A34344D3766E}"/>
              </a:ext>
            </a:extLst>
          </p:cNvPr>
          <p:cNvSpPr>
            <a:spLocks noGrp="1"/>
          </p:cNvSpPr>
          <p:nvPr>
            <p:ph sz="quarter" idx="4" hasCustomPrompt="1"/>
          </p:nvPr>
        </p:nvSpPr>
        <p:spPr>
          <a:xfrm>
            <a:off x="6172200" y="2129682"/>
            <a:ext cx="5183188" cy="4059981"/>
          </a:xfrm>
        </p:spPr>
        <p:txBody>
          <a:bodyPr>
            <a:normAutofit/>
          </a:bodyPr>
          <a:lstStyle>
            <a:lvl1pPr>
              <a:buClr>
                <a:schemeClr val="accent1"/>
              </a:buClr>
              <a:defRPr sz="2400">
                <a:solidFill>
                  <a:schemeClr val="tx1">
                    <a:lumMod val="50000"/>
                    <a:lumOff val="50000"/>
                  </a:schemeClr>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a:t>
            </a:r>
          </a:p>
          <a:p>
            <a:r>
              <a:rPr kumimoji="1" lang="nb-NO" altLang="ja-JP" dirty="0" err="1"/>
              <a:t>Aenean</a:t>
            </a:r>
            <a:r>
              <a:rPr kumimoji="1" lang="nb-NO" altLang="ja-JP" dirty="0"/>
              <a:t> in </a:t>
            </a:r>
            <a:r>
              <a:rPr kumimoji="1" lang="nb-NO" altLang="ja-JP" dirty="0" err="1"/>
              <a:t>turpis</a:t>
            </a:r>
            <a:r>
              <a:rPr kumimoji="1" lang="nb-NO" altLang="ja-JP" dirty="0"/>
              <a:t> non </a:t>
            </a:r>
            <a:r>
              <a:rPr kumimoji="1" lang="nb-NO" altLang="ja-JP" dirty="0" err="1"/>
              <a:t>elit</a:t>
            </a:r>
            <a:r>
              <a:rPr kumimoji="1" lang="nb-NO" altLang="ja-JP" dirty="0"/>
              <a:t> </a:t>
            </a:r>
            <a:r>
              <a:rPr kumimoji="1" lang="nb-NO" altLang="ja-JP" dirty="0" err="1"/>
              <a:t>pulvinar</a:t>
            </a:r>
            <a:r>
              <a:rPr kumimoji="1" lang="nb-NO" altLang="ja-JP" dirty="0"/>
              <a:t> </a:t>
            </a:r>
            <a:r>
              <a:rPr kumimoji="1" lang="nb-NO" altLang="ja-JP" dirty="0" err="1"/>
              <a:t>tincidunt</a:t>
            </a:r>
            <a:r>
              <a:rPr kumimoji="1" lang="nb-NO" altLang="ja-JP" dirty="0"/>
              <a:t> ut </a:t>
            </a:r>
            <a:r>
              <a:rPr kumimoji="1" lang="nb-NO" altLang="ja-JP" dirty="0" err="1"/>
              <a:t>placerat</a:t>
            </a:r>
            <a:r>
              <a:rPr kumimoji="1" lang="nb-NO" altLang="ja-JP" dirty="0"/>
              <a:t> </a:t>
            </a:r>
            <a:r>
              <a:rPr kumimoji="1" lang="nb-NO" altLang="ja-JP" dirty="0" err="1"/>
              <a:t>neque</a:t>
            </a:r>
            <a:r>
              <a:rPr kumimoji="1" lang="nb-NO" altLang="ja-JP" dirty="0"/>
              <a:t>.</a:t>
            </a:r>
          </a:p>
          <a:p>
            <a:r>
              <a:rPr kumimoji="1" lang="nb-NO" altLang="ja-JP" dirty="0" err="1"/>
              <a:t>Nunc</a:t>
            </a:r>
            <a:r>
              <a:rPr kumimoji="1" lang="nb-NO" altLang="ja-JP" dirty="0"/>
              <a:t> vestibulum </a:t>
            </a:r>
            <a:r>
              <a:rPr kumimoji="1" lang="nb-NO" altLang="ja-JP" dirty="0" err="1"/>
              <a:t>magna</a:t>
            </a:r>
            <a:r>
              <a:rPr kumimoji="1" lang="nb-NO" altLang="ja-JP" dirty="0"/>
              <a:t> </a:t>
            </a:r>
            <a:r>
              <a:rPr kumimoji="1" lang="nb-NO" altLang="ja-JP" dirty="0" err="1"/>
              <a:t>commodo</a:t>
            </a:r>
            <a:r>
              <a:rPr kumimoji="1" lang="nb-NO" altLang="ja-JP" dirty="0"/>
              <a:t> </a:t>
            </a:r>
            <a:r>
              <a:rPr kumimoji="1" lang="nb-NO" altLang="ja-JP" dirty="0" err="1"/>
              <a:t>metus</a:t>
            </a:r>
            <a:r>
              <a:rPr kumimoji="1" lang="nb-NO" altLang="ja-JP" dirty="0"/>
              <a:t> </a:t>
            </a:r>
            <a:r>
              <a:rPr kumimoji="1" lang="nb-NO" altLang="ja-JP" dirty="0" err="1"/>
              <a:t>fermentum</a:t>
            </a:r>
            <a:r>
              <a:rPr kumimoji="1" lang="nb-NO" altLang="ja-JP" dirty="0"/>
              <a:t> </a:t>
            </a:r>
            <a:r>
              <a:rPr kumimoji="1" lang="nb-NO" altLang="ja-JP" dirty="0" err="1"/>
              <a:t>venenatis</a:t>
            </a:r>
            <a:r>
              <a:rPr kumimoji="1" lang="nb-NO" altLang="ja-JP" dirty="0"/>
              <a:t> a </a:t>
            </a:r>
            <a:r>
              <a:rPr kumimoji="1" lang="nb-NO" altLang="ja-JP" dirty="0" err="1"/>
              <a:t>finibus</a:t>
            </a:r>
            <a:r>
              <a:rPr kumimoji="1" lang="nb-NO" altLang="ja-JP" dirty="0"/>
              <a:t> </a:t>
            </a:r>
            <a:r>
              <a:rPr kumimoji="1" lang="nb-NO" altLang="ja-JP" dirty="0" err="1"/>
              <a:t>dolor</a:t>
            </a:r>
            <a:r>
              <a:rPr kumimoji="1" lang="nb-NO" altLang="ja-JP" dirty="0"/>
              <a:t>.</a:t>
            </a:r>
          </a:p>
        </p:txBody>
      </p:sp>
      <p:sp>
        <p:nvSpPr>
          <p:cNvPr id="7" name="日付プレースホルダー 6">
            <a:extLst>
              <a:ext uri="{FF2B5EF4-FFF2-40B4-BE49-F238E27FC236}">
                <a16:creationId xmlns:a16="http://schemas.microsoft.com/office/drawing/2014/main" id="{561FB472-4D64-574C-A59C-7F319F4DD623}"/>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8" name="フッター プレースホルダー 7">
            <a:extLst>
              <a:ext uri="{FF2B5EF4-FFF2-40B4-BE49-F238E27FC236}">
                <a16:creationId xmlns:a16="http://schemas.microsoft.com/office/drawing/2014/main" id="{865BB040-B5F4-B249-842B-52C2FADA0D4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102D02-E572-1940-A474-6D310C71D906}"/>
              </a:ext>
            </a:extLst>
          </p:cNvPr>
          <p:cNvSpPr>
            <a:spLocks noGrp="1"/>
          </p:cNvSpPr>
          <p:nvPr>
            <p:ph type="sldNum" sz="quarter" idx="12"/>
          </p:nvPr>
        </p:nvSpPr>
        <p:spPr/>
        <p:txBody>
          <a:bodyPr/>
          <a:lstStyle/>
          <a:p>
            <a:fld id="{EFA1F2FF-25EC-2C4C-8B13-4B016F8B8DA7}" type="slidenum">
              <a:rPr kumimoji="1" lang="ja-JP" altLang="en-US" smtClean="0"/>
              <a:t>‹#›</a:t>
            </a:fld>
            <a:endParaRPr kumimoji="1" lang="ja-JP" altLang="en-US"/>
          </a:p>
        </p:txBody>
      </p:sp>
      <p:sp>
        <p:nvSpPr>
          <p:cNvPr id="13" name="タイトル 1">
            <a:extLst>
              <a:ext uri="{FF2B5EF4-FFF2-40B4-BE49-F238E27FC236}">
                <a16:creationId xmlns:a16="http://schemas.microsoft.com/office/drawing/2014/main" id="{9008E57A-A55E-004F-BFBC-5F3A4E8F9FE8}"/>
              </a:ext>
            </a:extLst>
          </p:cNvPr>
          <p:cNvSpPr>
            <a:spLocks noGrp="1"/>
          </p:cNvSpPr>
          <p:nvPr>
            <p:ph type="title" hasCustomPrompt="1"/>
          </p:nvPr>
        </p:nvSpPr>
        <p:spPr>
          <a:xfrm>
            <a:off x="838200" y="280062"/>
            <a:ext cx="10515600" cy="761926"/>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nb-NO" altLang="ja-JP" b="1" i="0" smtClean="0">
                <a:solidFill>
                  <a:schemeClr val="bg1"/>
                </a:solidFill>
                <a:effectLst/>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a:t>
            </a:r>
            <a:endParaRPr kumimoji="1" lang="ja-JP" altLang="en-US"/>
          </a:p>
        </p:txBody>
      </p:sp>
    </p:spTree>
    <p:extLst>
      <p:ext uri="{BB962C8B-B14F-4D97-AF65-F5344CB8AC3E}">
        <p14:creationId xmlns:p14="http://schemas.microsoft.com/office/powerpoint/2010/main" val="203588597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DC0BE8A-1067-154C-AA9B-3DEE88A9E4A4}"/>
              </a:ext>
            </a:extLst>
          </p:cNvPr>
          <p:cNvSpPr/>
          <p:nvPr userDrawn="1"/>
        </p:nvSpPr>
        <p:spPr>
          <a:xfrm>
            <a:off x="0" y="0"/>
            <a:ext cx="12192000" cy="1095153"/>
          </a:xfrm>
          <a:prstGeom prst="rect">
            <a:avLst/>
          </a:prstGeom>
          <a:gradFill flip="none" rotWithShape="1">
            <a:gsLst>
              <a:gs pos="0">
                <a:schemeClr val="tx2">
                  <a:shade val="30000"/>
                  <a:satMod val="115000"/>
                </a:schemeClr>
              </a:gs>
              <a:gs pos="50000">
                <a:schemeClr val="tx2">
                  <a:shade val="67500"/>
                  <a:satMod val="11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日付プレースホルダー 2">
            <a:extLst>
              <a:ext uri="{FF2B5EF4-FFF2-40B4-BE49-F238E27FC236}">
                <a16:creationId xmlns:a16="http://schemas.microsoft.com/office/drawing/2014/main" id="{D5AE6BB1-3194-4343-BE6C-0A37CFE6AD24}"/>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4" name="フッター プレースホルダー 3">
            <a:extLst>
              <a:ext uri="{FF2B5EF4-FFF2-40B4-BE49-F238E27FC236}">
                <a16:creationId xmlns:a16="http://schemas.microsoft.com/office/drawing/2014/main" id="{AF558006-3EA5-4C43-A2AC-2B14AFFBE7D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C34B19-6D4E-BC40-AF56-4AFD8AA52633}"/>
              </a:ext>
            </a:extLst>
          </p:cNvPr>
          <p:cNvSpPr>
            <a:spLocks noGrp="1"/>
          </p:cNvSpPr>
          <p:nvPr>
            <p:ph type="sldNum" sz="quarter" idx="12"/>
          </p:nvPr>
        </p:nvSpPr>
        <p:spPr/>
        <p:txBody>
          <a:bodyPr/>
          <a:lstStyle/>
          <a:p>
            <a:fld id="{EFA1F2FF-25EC-2C4C-8B13-4B016F8B8DA7}" type="slidenum">
              <a:rPr kumimoji="1" lang="ja-JP" altLang="en-US" smtClean="0"/>
              <a:t>‹#›</a:t>
            </a:fld>
            <a:endParaRPr kumimoji="1" lang="ja-JP" altLang="en-US"/>
          </a:p>
        </p:txBody>
      </p:sp>
      <p:sp>
        <p:nvSpPr>
          <p:cNvPr id="9" name="タイトル 1">
            <a:extLst>
              <a:ext uri="{FF2B5EF4-FFF2-40B4-BE49-F238E27FC236}">
                <a16:creationId xmlns:a16="http://schemas.microsoft.com/office/drawing/2014/main" id="{B53D9684-B5A4-4843-AD1C-9B0ED6E4E792}"/>
              </a:ext>
            </a:extLst>
          </p:cNvPr>
          <p:cNvSpPr>
            <a:spLocks noGrp="1"/>
          </p:cNvSpPr>
          <p:nvPr>
            <p:ph type="title" hasCustomPrompt="1"/>
          </p:nvPr>
        </p:nvSpPr>
        <p:spPr>
          <a:xfrm>
            <a:off x="838200" y="280062"/>
            <a:ext cx="10515600" cy="761926"/>
          </a:xfrm>
        </p:spPr>
        <p:txBody>
          <a:bodyPr/>
          <a:lstStyle>
            <a:lvl1pPr>
              <a:defRPr b="1">
                <a:solidFill>
                  <a:schemeClr val="bg1"/>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a:t>
            </a:r>
            <a:endParaRPr kumimoji="1" lang="ja-JP" altLang="en-US"/>
          </a:p>
        </p:txBody>
      </p:sp>
    </p:spTree>
    <p:extLst>
      <p:ext uri="{BB962C8B-B14F-4D97-AF65-F5344CB8AC3E}">
        <p14:creationId xmlns:p14="http://schemas.microsoft.com/office/powerpoint/2010/main" val="58882256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52CD3E0-8AEA-194E-BAB5-223F0A046240}"/>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3" name="フッター プレースホルダー 2">
            <a:extLst>
              <a:ext uri="{FF2B5EF4-FFF2-40B4-BE49-F238E27FC236}">
                <a16:creationId xmlns:a16="http://schemas.microsoft.com/office/drawing/2014/main" id="{7543304F-7978-E445-A716-2A4323CE3BEA}"/>
              </a:ext>
            </a:extLst>
          </p:cNvPr>
          <p:cNvSpPr>
            <a:spLocks noGrp="1"/>
          </p:cNvSpPr>
          <p:nvPr>
            <p:ph type="ftr" sz="quarter" idx="11"/>
          </p:nvPr>
        </p:nvSpPr>
        <p:spPr/>
        <p:txBody>
          <a:bodyPr/>
          <a:lstStyle/>
          <a:p>
            <a:endParaRPr kumimoji="1" lang="ja-JP" altLang="en-US"/>
          </a:p>
        </p:txBody>
      </p:sp>
      <p:sp>
        <p:nvSpPr>
          <p:cNvPr id="8" name="スライド番号プレースホルダー 3">
            <a:extLst>
              <a:ext uri="{FF2B5EF4-FFF2-40B4-BE49-F238E27FC236}">
                <a16:creationId xmlns:a16="http://schemas.microsoft.com/office/drawing/2014/main" id="{33E9FFAC-6E4E-8F4A-884D-228DACF7013A}"/>
              </a:ext>
            </a:extLst>
          </p:cNvPr>
          <p:cNvSpPr>
            <a:spLocks noGrp="1"/>
          </p:cNvSpPr>
          <p:nvPr>
            <p:ph type="sldNum" sz="quarter" idx="12"/>
          </p:nvPr>
        </p:nvSpPr>
        <p:spPr>
          <a:xfrm>
            <a:off x="8610600" y="6356350"/>
            <a:ext cx="2743200" cy="365125"/>
          </a:xfrm>
        </p:spPr>
        <p:txBody>
          <a:bodyPr/>
          <a:lstStyle/>
          <a:p>
            <a:fld id="{EFA1F2FF-25EC-2C4C-8B13-4B016F8B8DA7}" type="slidenum">
              <a:rPr kumimoji="1" lang="ja-JP" altLang="en-US" smtClean="0"/>
              <a:t>‹#›</a:t>
            </a:fld>
            <a:endParaRPr kumimoji="1" lang="ja-JP" altLang="en-US"/>
          </a:p>
        </p:txBody>
      </p:sp>
    </p:spTree>
    <p:extLst>
      <p:ext uri="{BB962C8B-B14F-4D97-AF65-F5344CB8AC3E}">
        <p14:creationId xmlns:p14="http://schemas.microsoft.com/office/powerpoint/2010/main" val="75845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白紙">
    <p:bg>
      <p:bgRef idx="1001">
        <a:schemeClr val="bg1"/>
      </p:bgRef>
    </p:bg>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52CD3E0-8AEA-194E-BAB5-223F0A046240}"/>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3" name="フッター プレースホルダー 2">
            <a:extLst>
              <a:ext uri="{FF2B5EF4-FFF2-40B4-BE49-F238E27FC236}">
                <a16:creationId xmlns:a16="http://schemas.microsoft.com/office/drawing/2014/main" id="{7543304F-7978-E445-A716-2A4323CE3B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846EA0E-D83D-0640-9A72-8662F3A0FB65}"/>
              </a:ext>
            </a:extLst>
          </p:cNvPr>
          <p:cNvSpPr>
            <a:spLocks noGrp="1"/>
          </p:cNvSpPr>
          <p:nvPr>
            <p:ph type="sldNum" sz="quarter" idx="12"/>
          </p:nvPr>
        </p:nvSpPr>
        <p:spPr/>
        <p:txBody>
          <a:bodyPr/>
          <a:lstStyle/>
          <a:p>
            <a:fld id="{EFA1F2FF-25EC-2C4C-8B13-4B016F8B8DA7}" type="slidenum">
              <a:rPr kumimoji="1" lang="ja-JP" altLang="en-US" smtClean="0"/>
              <a:t>‹#›</a:t>
            </a:fld>
            <a:endParaRPr kumimoji="1" lang="ja-JP" altLang="en-US"/>
          </a:p>
        </p:txBody>
      </p:sp>
    </p:spTree>
    <p:extLst>
      <p:ext uri="{BB962C8B-B14F-4D97-AF65-F5344CB8AC3E}">
        <p14:creationId xmlns:p14="http://schemas.microsoft.com/office/powerpoint/2010/main" val="16801077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付きのコンテンツ">
    <p:bg>
      <p:bgRef idx="1001">
        <a:schemeClr val="bg1"/>
      </p:bgRef>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EF105D1-E1C3-1C49-AA3C-16C35D6DAF5E}"/>
              </a:ext>
            </a:extLst>
          </p:cNvPr>
          <p:cNvSpPr/>
          <p:nvPr userDrawn="1"/>
        </p:nvSpPr>
        <p:spPr>
          <a:xfrm>
            <a:off x="0" y="3433"/>
            <a:ext cx="4986670" cy="6858000"/>
          </a:xfrm>
          <a:prstGeom prst="rect">
            <a:avLst/>
          </a:prstGeom>
          <a:gradFill flip="none" rotWithShape="1">
            <a:gsLst>
              <a:gs pos="0">
                <a:schemeClr val="tx2">
                  <a:shade val="30000"/>
                  <a:satMod val="115000"/>
                </a:schemeClr>
              </a:gs>
              <a:gs pos="50000">
                <a:schemeClr val="tx2">
                  <a:shade val="67500"/>
                  <a:satMod val="11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4C806E-110C-7947-B274-84AB88A1F72C}"/>
              </a:ext>
            </a:extLst>
          </p:cNvPr>
          <p:cNvSpPr>
            <a:spLocks noGrp="1"/>
          </p:cNvSpPr>
          <p:nvPr>
            <p:ph idx="1" hasCustomPrompt="1"/>
          </p:nvPr>
        </p:nvSpPr>
        <p:spPr>
          <a:xfrm>
            <a:off x="5183188" y="264855"/>
            <a:ext cx="6172200" cy="5596195"/>
          </a:xfr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sz="2800">
                <a:solidFill>
                  <a:schemeClr val="tx1">
                    <a:lumMod val="50000"/>
                    <a:lumOff val="50000"/>
                  </a:schemeClr>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a:t>
            </a:r>
          </a:p>
          <a:p>
            <a:r>
              <a:rPr kumimoji="1" lang="nb-NO" altLang="ja-JP" dirty="0" err="1"/>
              <a:t>Aenean</a:t>
            </a:r>
            <a:r>
              <a:rPr kumimoji="1" lang="nb-NO" altLang="ja-JP" dirty="0"/>
              <a:t> in </a:t>
            </a:r>
            <a:r>
              <a:rPr kumimoji="1" lang="nb-NO" altLang="ja-JP" dirty="0" err="1"/>
              <a:t>turpis</a:t>
            </a:r>
            <a:r>
              <a:rPr kumimoji="1" lang="nb-NO" altLang="ja-JP" dirty="0"/>
              <a:t> non </a:t>
            </a:r>
            <a:r>
              <a:rPr kumimoji="1" lang="nb-NO" altLang="ja-JP" dirty="0" err="1"/>
              <a:t>elit</a:t>
            </a:r>
            <a:r>
              <a:rPr kumimoji="1" lang="nb-NO" altLang="ja-JP" dirty="0"/>
              <a:t> </a:t>
            </a:r>
            <a:r>
              <a:rPr kumimoji="1" lang="nb-NO" altLang="ja-JP" dirty="0" err="1"/>
              <a:t>pulvinar</a:t>
            </a:r>
            <a:r>
              <a:rPr kumimoji="1" lang="nb-NO" altLang="ja-JP" dirty="0"/>
              <a:t> </a:t>
            </a:r>
            <a:r>
              <a:rPr kumimoji="1" lang="nb-NO" altLang="ja-JP" dirty="0" err="1"/>
              <a:t>tincidunt</a:t>
            </a:r>
            <a:r>
              <a:rPr kumimoji="1" lang="nb-NO" altLang="ja-JP" dirty="0"/>
              <a:t> ut </a:t>
            </a:r>
            <a:r>
              <a:rPr kumimoji="1" lang="nb-NO" altLang="ja-JP" dirty="0" err="1"/>
              <a:t>placerat</a:t>
            </a:r>
            <a:r>
              <a:rPr kumimoji="1" lang="nb-NO" altLang="ja-JP" dirty="0"/>
              <a:t> </a:t>
            </a:r>
            <a:r>
              <a:rPr kumimoji="1" lang="nb-NO" altLang="ja-JP" dirty="0" err="1"/>
              <a:t>neque</a:t>
            </a:r>
            <a:r>
              <a:rPr kumimoji="1" lang="nb-NO" altLang="ja-JP" dirty="0"/>
              <a:t>.</a:t>
            </a:r>
          </a:p>
          <a:p>
            <a:r>
              <a:rPr kumimoji="1" lang="nb-NO" altLang="ja-JP" dirty="0" err="1"/>
              <a:t>Nunc</a:t>
            </a:r>
            <a:r>
              <a:rPr kumimoji="1" lang="nb-NO" altLang="ja-JP" dirty="0"/>
              <a:t> vestibulum </a:t>
            </a:r>
            <a:r>
              <a:rPr kumimoji="1" lang="nb-NO" altLang="ja-JP" dirty="0" err="1"/>
              <a:t>magna</a:t>
            </a:r>
            <a:r>
              <a:rPr kumimoji="1" lang="nb-NO" altLang="ja-JP" dirty="0"/>
              <a:t> </a:t>
            </a:r>
            <a:r>
              <a:rPr kumimoji="1" lang="nb-NO" altLang="ja-JP" dirty="0" err="1"/>
              <a:t>commodo</a:t>
            </a:r>
            <a:r>
              <a:rPr kumimoji="1" lang="nb-NO" altLang="ja-JP" dirty="0"/>
              <a:t> </a:t>
            </a:r>
            <a:r>
              <a:rPr kumimoji="1" lang="nb-NO" altLang="ja-JP" dirty="0" err="1"/>
              <a:t>metus</a:t>
            </a:r>
            <a:r>
              <a:rPr kumimoji="1" lang="nb-NO" altLang="ja-JP" dirty="0"/>
              <a:t> </a:t>
            </a:r>
            <a:r>
              <a:rPr kumimoji="1" lang="nb-NO" altLang="ja-JP" dirty="0" err="1"/>
              <a:t>fermentum</a:t>
            </a:r>
            <a:r>
              <a:rPr kumimoji="1" lang="nb-NO" altLang="ja-JP" dirty="0"/>
              <a:t> </a:t>
            </a:r>
            <a:r>
              <a:rPr kumimoji="1" lang="nb-NO" altLang="ja-JP" dirty="0" err="1"/>
              <a:t>venenatis</a:t>
            </a:r>
            <a:r>
              <a:rPr kumimoji="1" lang="nb-NO" altLang="ja-JP" dirty="0"/>
              <a:t> a </a:t>
            </a:r>
            <a:r>
              <a:rPr kumimoji="1" lang="nb-NO" altLang="ja-JP" dirty="0" err="1"/>
              <a:t>finibus</a:t>
            </a:r>
            <a:r>
              <a:rPr kumimoji="1" lang="nb-NO" altLang="ja-JP" dirty="0"/>
              <a:t> </a:t>
            </a:r>
            <a:r>
              <a:rPr kumimoji="1" lang="nb-NO" altLang="ja-JP" dirty="0" err="1"/>
              <a:t>dolor</a:t>
            </a:r>
            <a:r>
              <a:rPr kumimoji="1" lang="nb-NO" altLang="ja-JP" dirty="0"/>
              <a:t>.</a:t>
            </a:r>
          </a:p>
        </p:txBody>
      </p:sp>
      <p:sp>
        <p:nvSpPr>
          <p:cNvPr id="5" name="日付プレースホルダー 4">
            <a:extLst>
              <a:ext uri="{FF2B5EF4-FFF2-40B4-BE49-F238E27FC236}">
                <a16:creationId xmlns:a16="http://schemas.microsoft.com/office/drawing/2014/main" id="{1B27FD93-AC68-E94F-8A24-4477262E1060}"/>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6" name="フッター プレースホルダー 5">
            <a:extLst>
              <a:ext uri="{FF2B5EF4-FFF2-40B4-BE49-F238E27FC236}">
                <a16:creationId xmlns:a16="http://schemas.microsoft.com/office/drawing/2014/main" id="{389A9512-22A1-5440-954F-806845AA8C6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9DD411D-2D4D-E84A-82A3-37DCBB316906}"/>
              </a:ext>
            </a:extLst>
          </p:cNvPr>
          <p:cNvSpPr>
            <a:spLocks noGrp="1"/>
          </p:cNvSpPr>
          <p:nvPr>
            <p:ph type="sldNum" sz="quarter" idx="12"/>
          </p:nvPr>
        </p:nvSpPr>
        <p:spPr/>
        <p:txBody>
          <a:bodyPr/>
          <a:lstStyle/>
          <a:p>
            <a:fld id="{EFA1F2FF-25EC-2C4C-8B13-4B016F8B8DA7}" type="slidenum">
              <a:rPr kumimoji="1" lang="ja-JP" altLang="en-US" smtClean="0"/>
              <a:t>‹#›</a:t>
            </a:fld>
            <a:endParaRPr kumimoji="1" lang="ja-JP" altLang="en-US"/>
          </a:p>
        </p:txBody>
      </p:sp>
      <p:sp>
        <p:nvSpPr>
          <p:cNvPr id="10" name="タイトル 1">
            <a:extLst>
              <a:ext uri="{FF2B5EF4-FFF2-40B4-BE49-F238E27FC236}">
                <a16:creationId xmlns:a16="http://schemas.microsoft.com/office/drawing/2014/main" id="{518DBA8B-C7D6-184E-8496-299EB787CD5F}"/>
              </a:ext>
            </a:extLst>
          </p:cNvPr>
          <p:cNvSpPr>
            <a:spLocks noGrp="1"/>
          </p:cNvSpPr>
          <p:nvPr>
            <p:ph type="title" hasCustomPrompt="1"/>
          </p:nvPr>
        </p:nvSpPr>
        <p:spPr>
          <a:xfrm>
            <a:off x="839788" y="264855"/>
            <a:ext cx="3932237" cy="1600200"/>
          </a:xfrm>
        </p:spPr>
        <p:txBody>
          <a:bodyPr anchor="b"/>
          <a:lstStyle>
            <a:lvl1pPr>
              <a:lnSpc>
                <a:spcPts val="4040"/>
              </a:lnSpc>
              <a:defRPr sz="3200" b="1">
                <a:solidFill>
                  <a:schemeClr val="bg1"/>
                </a:solidFill>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 </a:t>
            </a:r>
            <a:endParaRPr kumimoji="1" lang="ja-JP" altLang="en-US"/>
          </a:p>
        </p:txBody>
      </p:sp>
      <p:sp>
        <p:nvSpPr>
          <p:cNvPr id="11" name="テキスト プレースホルダー 3">
            <a:extLst>
              <a:ext uri="{FF2B5EF4-FFF2-40B4-BE49-F238E27FC236}">
                <a16:creationId xmlns:a16="http://schemas.microsoft.com/office/drawing/2014/main" id="{E179212A-E910-9149-B48D-50F02915F8F2}"/>
              </a:ext>
            </a:extLst>
          </p:cNvPr>
          <p:cNvSpPr>
            <a:spLocks noGrp="1"/>
          </p:cNvSpPr>
          <p:nvPr>
            <p:ph type="body" sz="half" idx="2" hasCustomPrompt="1"/>
          </p:nvPr>
        </p:nvSpPr>
        <p:spPr>
          <a:xfrm>
            <a:off x="839788" y="2057400"/>
            <a:ext cx="3932237" cy="3811588"/>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adipisicing</a:t>
            </a:r>
            <a:r>
              <a:rPr kumimoji="1" lang="nb-NO" altLang="ja-JP" dirty="0"/>
              <a:t> </a:t>
            </a:r>
            <a:r>
              <a:rPr kumimoji="1" lang="nb-NO" altLang="ja-JP" dirty="0" err="1"/>
              <a:t>elit</a:t>
            </a:r>
            <a:r>
              <a:rPr kumimoji="1" lang="nb-NO" altLang="ja-JP" dirty="0"/>
              <a:t>, sed do </a:t>
            </a:r>
            <a:r>
              <a:rPr kumimoji="1" lang="nb-NO" altLang="ja-JP" dirty="0" err="1"/>
              <a:t>eiusmod</a:t>
            </a:r>
            <a:r>
              <a:rPr kumimoji="1" lang="nb-NO" altLang="ja-JP" dirty="0"/>
              <a:t> </a:t>
            </a:r>
            <a:r>
              <a:rPr kumimoji="1" lang="nb-NO" altLang="ja-JP" dirty="0" err="1"/>
              <a:t>tempor</a:t>
            </a:r>
            <a:r>
              <a:rPr kumimoji="1" lang="nb-NO" altLang="ja-JP" dirty="0"/>
              <a:t> </a:t>
            </a:r>
            <a:r>
              <a:rPr kumimoji="1" lang="nb-NO" altLang="ja-JP" dirty="0" err="1"/>
              <a:t>incididunt</a:t>
            </a:r>
            <a:r>
              <a:rPr kumimoji="1" lang="nb-NO" altLang="ja-JP" dirty="0"/>
              <a:t> ut </a:t>
            </a:r>
            <a:r>
              <a:rPr kumimoji="1" lang="nb-NO" altLang="ja-JP" dirty="0" err="1"/>
              <a:t>labore</a:t>
            </a:r>
            <a:r>
              <a:rPr kumimoji="1" lang="nb-NO" altLang="ja-JP" dirty="0"/>
              <a:t> et </a:t>
            </a:r>
            <a:r>
              <a:rPr kumimoji="1" lang="nb-NO" altLang="ja-JP" dirty="0" err="1"/>
              <a:t>dolore</a:t>
            </a:r>
            <a:r>
              <a:rPr kumimoji="1" lang="nb-NO" altLang="ja-JP" dirty="0"/>
              <a:t> </a:t>
            </a:r>
            <a:r>
              <a:rPr kumimoji="1" lang="nb-NO" altLang="ja-JP" dirty="0" err="1"/>
              <a:t>magna</a:t>
            </a:r>
            <a:r>
              <a:rPr kumimoji="1" lang="nb-NO" altLang="ja-JP" dirty="0"/>
              <a:t> </a:t>
            </a:r>
            <a:r>
              <a:rPr kumimoji="1" lang="nb-NO" altLang="ja-JP" dirty="0" err="1"/>
              <a:t>aliqua</a:t>
            </a:r>
            <a:r>
              <a:rPr kumimoji="1" lang="nb-NO" altLang="ja-JP" dirty="0"/>
              <a:t>. Ut </a:t>
            </a:r>
            <a:r>
              <a:rPr kumimoji="1" lang="nb-NO" altLang="ja-JP" dirty="0" err="1"/>
              <a:t>enim</a:t>
            </a:r>
            <a:r>
              <a:rPr kumimoji="1" lang="nb-NO" altLang="ja-JP" dirty="0"/>
              <a:t> ad </a:t>
            </a:r>
            <a:r>
              <a:rPr kumimoji="1" lang="nb-NO" altLang="ja-JP" dirty="0" err="1"/>
              <a:t>minim</a:t>
            </a:r>
            <a:r>
              <a:rPr kumimoji="1" lang="nb-NO" altLang="ja-JP" dirty="0"/>
              <a:t> </a:t>
            </a:r>
            <a:r>
              <a:rPr kumimoji="1" lang="nb-NO" altLang="ja-JP" dirty="0" err="1"/>
              <a:t>veniam</a:t>
            </a:r>
            <a:r>
              <a:rPr kumimoji="1" lang="nb-NO" altLang="ja-JP" dirty="0"/>
              <a:t>, </a:t>
            </a:r>
            <a:r>
              <a:rPr kumimoji="1" lang="nb-NO" altLang="ja-JP" dirty="0" err="1"/>
              <a:t>quis</a:t>
            </a:r>
            <a:r>
              <a:rPr kumimoji="1" lang="nb-NO" altLang="ja-JP" dirty="0"/>
              <a:t> </a:t>
            </a:r>
            <a:r>
              <a:rPr kumimoji="1" lang="nb-NO" altLang="ja-JP" dirty="0" err="1"/>
              <a:t>nostrud</a:t>
            </a:r>
            <a:r>
              <a:rPr kumimoji="1" lang="nb-NO" altLang="ja-JP" dirty="0"/>
              <a:t> </a:t>
            </a:r>
            <a:r>
              <a:rPr kumimoji="1" lang="nb-NO" altLang="ja-JP" dirty="0" err="1"/>
              <a:t>exercitation</a:t>
            </a:r>
            <a:r>
              <a:rPr kumimoji="1" lang="nb-NO" altLang="ja-JP" dirty="0"/>
              <a:t> </a:t>
            </a:r>
            <a:r>
              <a:rPr kumimoji="1" lang="nb-NO" altLang="ja-JP" dirty="0" err="1"/>
              <a:t>ullamco</a:t>
            </a:r>
            <a:r>
              <a:rPr kumimoji="1" lang="nb-NO" altLang="ja-JP" dirty="0"/>
              <a:t> </a:t>
            </a:r>
            <a:r>
              <a:rPr kumimoji="1" lang="nb-NO" altLang="ja-JP" dirty="0" err="1"/>
              <a:t>laboris</a:t>
            </a:r>
            <a:r>
              <a:rPr kumimoji="1" lang="nb-NO" altLang="ja-JP" dirty="0"/>
              <a:t> </a:t>
            </a:r>
            <a:r>
              <a:rPr kumimoji="1" lang="nb-NO" altLang="ja-JP" dirty="0" err="1"/>
              <a:t>nisi</a:t>
            </a:r>
            <a:r>
              <a:rPr kumimoji="1" lang="nb-NO" altLang="ja-JP" dirty="0"/>
              <a:t> ut </a:t>
            </a:r>
            <a:r>
              <a:rPr kumimoji="1" lang="nb-NO" altLang="ja-JP" dirty="0" err="1"/>
              <a:t>aliquip</a:t>
            </a:r>
            <a:r>
              <a:rPr kumimoji="1" lang="nb-NO" altLang="ja-JP" dirty="0"/>
              <a:t> ex </a:t>
            </a:r>
            <a:r>
              <a:rPr kumimoji="1" lang="nb-NO" altLang="ja-JP" dirty="0" err="1"/>
              <a:t>ea</a:t>
            </a:r>
            <a:r>
              <a:rPr kumimoji="1" lang="nb-NO" altLang="ja-JP" dirty="0"/>
              <a:t> </a:t>
            </a:r>
            <a:r>
              <a:rPr kumimoji="1" lang="nb-NO" altLang="ja-JP" dirty="0" err="1"/>
              <a:t>commodo</a:t>
            </a:r>
            <a:r>
              <a:rPr kumimoji="1" lang="nb-NO" altLang="ja-JP" dirty="0"/>
              <a:t> </a:t>
            </a:r>
            <a:r>
              <a:rPr kumimoji="1" lang="nb-NO" altLang="ja-JP" dirty="0" err="1"/>
              <a:t>consequat</a:t>
            </a:r>
            <a:r>
              <a:rPr kumimoji="1" lang="nb-NO" altLang="ja-JP" dirty="0"/>
              <a:t>. </a:t>
            </a:r>
            <a:endParaRPr kumimoji="1" lang="ja-JP" altLang="en-US"/>
          </a:p>
        </p:txBody>
      </p:sp>
    </p:spTree>
    <p:extLst>
      <p:ext uri="{BB962C8B-B14F-4D97-AF65-F5344CB8AC3E}">
        <p14:creationId xmlns:p14="http://schemas.microsoft.com/office/powerpoint/2010/main" val="108325256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bg>
      <p:bgRef idx="1001">
        <a:schemeClr val="bg1"/>
      </p:bgRef>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0D837CF-C1D7-C44A-80C1-BBCD7AF9A5ED}"/>
              </a:ext>
            </a:extLst>
          </p:cNvPr>
          <p:cNvSpPr/>
          <p:nvPr userDrawn="1"/>
        </p:nvSpPr>
        <p:spPr>
          <a:xfrm>
            <a:off x="0" y="3433"/>
            <a:ext cx="4986670" cy="6858000"/>
          </a:xfrm>
          <a:prstGeom prst="rect">
            <a:avLst/>
          </a:prstGeom>
          <a:gradFill flip="none" rotWithShape="1">
            <a:gsLst>
              <a:gs pos="0">
                <a:schemeClr val="tx2">
                  <a:shade val="30000"/>
                  <a:satMod val="115000"/>
                </a:schemeClr>
              </a:gs>
              <a:gs pos="50000">
                <a:schemeClr val="tx2">
                  <a:shade val="67500"/>
                  <a:satMod val="115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2" name="タイトル 1">
            <a:extLst>
              <a:ext uri="{FF2B5EF4-FFF2-40B4-BE49-F238E27FC236}">
                <a16:creationId xmlns:a16="http://schemas.microsoft.com/office/drawing/2014/main" id="{4ED6FD42-D893-FA46-8255-5752718593AC}"/>
              </a:ext>
            </a:extLst>
          </p:cNvPr>
          <p:cNvSpPr>
            <a:spLocks noGrp="1"/>
          </p:cNvSpPr>
          <p:nvPr>
            <p:ph type="title" hasCustomPrompt="1"/>
          </p:nvPr>
        </p:nvSpPr>
        <p:spPr>
          <a:xfrm>
            <a:off x="839788" y="282667"/>
            <a:ext cx="3932237" cy="1600200"/>
          </a:xfrm>
        </p:spPr>
        <p:txBody>
          <a:bodyPr anchor="b"/>
          <a:lstStyle>
            <a:lvl1pPr marL="0" marR="0" indent="0" algn="l" defTabSz="914400" rtl="0" eaLnBrk="1" fontAlgn="auto" latinLnBrk="0" hangingPunct="1">
              <a:lnSpc>
                <a:spcPts val="4040"/>
              </a:lnSpc>
              <a:spcBef>
                <a:spcPct val="0"/>
              </a:spcBef>
              <a:spcAft>
                <a:spcPts val="0"/>
              </a:spcAft>
              <a:buClrTx/>
              <a:buSzTx/>
              <a:buFontTx/>
              <a:buNone/>
              <a:tabLst/>
              <a:defRPr lang="nb-NO" altLang="ja-JP" b="1" i="0" smtClean="0">
                <a:solidFill>
                  <a:schemeClr val="bg1"/>
                </a:solidFill>
                <a:effectLst/>
              </a:defRPr>
            </a:lvl1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adipiscing</a:t>
            </a:r>
            <a:r>
              <a:rPr kumimoji="1" lang="nb-NO" altLang="ja-JP" dirty="0"/>
              <a:t> </a:t>
            </a:r>
            <a:r>
              <a:rPr kumimoji="1" lang="nb-NO" altLang="ja-JP" dirty="0" err="1"/>
              <a:t>elit</a:t>
            </a:r>
            <a:r>
              <a:rPr kumimoji="1" lang="nb-NO" altLang="ja-JP" dirty="0"/>
              <a:t>. </a:t>
            </a:r>
            <a:endParaRPr kumimoji="1" lang="ja-JP" altLang="en-US"/>
          </a:p>
        </p:txBody>
      </p:sp>
      <p:sp>
        <p:nvSpPr>
          <p:cNvPr id="3" name="図プレースホルダー 2">
            <a:extLst>
              <a:ext uri="{FF2B5EF4-FFF2-40B4-BE49-F238E27FC236}">
                <a16:creationId xmlns:a16="http://schemas.microsoft.com/office/drawing/2014/main" id="{D6D056FD-8787-8F4E-BC52-BCAF02FD20B7}"/>
              </a:ext>
            </a:extLst>
          </p:cNvPr>
          <p:cNvSpPr>
            <a:spLocks noGrp="1"/>
          </p:cNvSpPr>
          <p:nvPr>
            <p:ph type="pic" idx="1"/>
          </p:nvPr>
        </p:nvSpPr>
        <p:spPr>
          <a:xfrm>
            <a:off x="5183188" y="282667"/>
            <a:ext cx="6172200" cy="557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428E60E7-000A-9745-9A28-14A62A2DBEAB}"/>
              </a:ext>
            </a:extLst>
          </p:cNvPr>
          <p:cNvSpPr>
            <a:spLocks noGrp="1"/>
          </p:cNvSpPr>
          <p:nvPr>
            <p:ph type="body" sz="half" idx="2" hasCustomPrompt="1"/>
          </p:nvPr>
        </p:nvSpPr>
        <p:spPr>
          <a:xfrm>
            <a:off x="839788" y="2078893"/>
            <a:ext cx="3932237" cy="3782158"/>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nb-NO" altLang="ja-JP" dirty="0" err="1"/>
              <a:t>Lorem</a:t>
            </a:r>
            <a:r>
              <a:rPr kumimoji="1" lang="nb-NO" altLang="ja-JP" dirty="0"/>
              <a:t> </a:t>
            </a:r>
            <a:r>
              <a:rPr kumimoji="1" lang="nb-NO" altLang="ja-JP" dirty="0" err="1"/>
              <a:t>ipsum</a:t>
            </a:r>
            <a:r>
              <a:rPr kumimoji="1" lang="nb-NO" altLang="ja-JP" dirty="0"/>
              <a:t> </a:t>
            </a:r>
            <a:r>
              <a:rPr kumimoji="1" lang="nb-NO" altLang="ja-JP" dirty="0" err="1"/>
              <a:t>dolor</a:t>
            </a:r>
            <a:r>
              <a:rPr kumimoji="1" lang="nb-NO" altLang="ja-JP" dirty="0"/>
              <a:t> </a:t>
            </a:r>
            <a:r>
              <a:rPr kumimoji="1" lang="nb-NO" altLang="ja-JP" dirty="0" err="1"/>
              <a:t>sit</a:t>
            </a:r>
            <a:r>
              <a:rPr kumimoji="1" lang="nb-NO" altLang="ja-JP" dirty="0"/>
              <a:t> </a:t>
            </a:r>
            <a:r>
              <a:rPr kumimoji="1" lang="nb-NO" altLang="ja-JP" dirty="0" err="1"/>
              <a:t>amet</a:t>
            </a:r>
            <a:r>
              <a:rPr kumimoji="1" lang="nb-NO" altLang="ja-JP" dirty="0"/>
              <a:t>, </a:t>
            </a:r>
            <a:r>
              <a:rPr kumimoji="1" lang="nb-NO" altLang="ja-JP" dirty="0" err="1"/>
              <a:t>consectetur</a:t>
            </a:r>
            <a:r>
              <a:rPr kumimoji="1" lang="nb-NO" altLang="ja-JP" dirty="0"/>
              <a:t> </a:t>
            </a:r>
            <a:r>
              <a:rPr kumimoji="1" lang="nb-NO" altLang="ja-JP" dirty="0" err="1"/>
              <a:t>adipisicing</a:t>
            </a:r>
            <a:r>
              <a:rPr kumimoji="1" lang="nb-NO" altLang="ja-JP" dirty="0"/>
              <a:t> </a:t>
            </a:r>
            <a:r>
              <a:rPr kumimoji="1" lang="nb-NO" altLang="ja-JP" dirty="0" err="1"/>
              <a:t>elit</a:t>
            </a:r>
            <a:r>
              <a:rPr kumimoji="1" lang="nb-NO" altLang="ja-JP" dirty="0"/>
              <a:t>, sed do </a:t>
            </a:r>
            <a:r>
              <a:rPr kumimoji="1" lang="nb-NO" altLang="ja-JP" dirty="0" err="1"/>
              <a:t>eiusmod</a:t>
            </a:r>
            <a:r>
              <a:rPr kumimoji="1" lang="nb-NO" altLang="ja-JP" dirty="0"/>
              <a:t> </a:t>
            </a:r>
            <a:r>
              <a:rPr kumimoji="1" lang="nb-NO" altLang="ja-JP" dirty="0" err="1"/>
              <a:t>tempor</a:t>
            </a:r>
            <a:r>
              <a:rPr kumimoji="1" lang="nb-NO" altLang="ja-JP" dirty="0"/>
              <a:t> </a:t>
            </a:r>
            <a:r>
              <a:rPr kumimoji="1" lang="nb-NO" altLang="ja-JP" dirty="0" err="1"/>
              <a:t>incididunt</a:t>
            </a:r>
            <a:r>
              <a:rPr kumimoji="1" lang="nb-NO" altLang="ja-JP" dirty="0"/>
              <a:t> ut </a:t>
            </a:r>
            <a:r>
              <a:rPr kumimoji="1" lang="nb-NO" altLang="ja-JP" dirty="0" err="1"/>
              <a:t>labore</a:t>
            </a:r>
            <a:r>
              <a:rPr kumimoji="1" lang="nb-NO" altLang="ja-JP" dirty="0"/>
              <a:t> et </a:t>
            </a:r>
            <a:r>
              <a:rPr kumimoji="1" lang="nb-NO" altLang="ja-JP" dirty="0" err="1"/>
              <a:t>dolore</a:t>
            </a:r>
            <a:r>
              <a:rPr kumimoji="1" lang="nb-NO" altLang="ja-JP" dirty="0"/>
              <a:t> </a:t>
            </a:r>
            <a:r>
              <a:rPr kumimoji="1" lang="nb-NO" altLang="ja-JP" dirty="0" err="1"/>
              <a:t>magna</a:t>
            </a:r>
            <a:r>
              <a:rPr kumimoji="1" lang="nb-NO" altLang="ja-JP" dirty="0"/>
              <a:t> </a:t>
            </a:r>
            <a:r>
              <a:rPr kumimoji="1" lang="nb-NO" altLang="ja-JP" dirty="0" err="1"/>
              <a:t>aliqua</a:t>
            </a:r>
            <a:r>
              <a:rPr kumimoji="1" lang="nb-NO" altLang="ja-JP" dirty="0"/>
              <a:t>. Ut </a:t>
            </a:r>
            <a:r>
              <a:rPr kumimoji="1" lang="nb-NO" altLang="ja-JP" dirty="0" err="1"/>
              <a:t>enim</a:t>
            </a:r>
            <a:r>
              <a:rPr kumimoji="1" lang="nb-NO" altLang="ja-JP" dirty="0"/>
              <a:t> ad </a:t>
            </a:r>
            <a:r>
              <a:rPr kumimoji="1" lang="nb-NO" altLang="ja-JP" dirty="0" err="1"/>
              <a:t>minim</a:t>
            </a:r>
            <a:r>
              <a:rPr kumimoji="1" lang="nb-NO" altLang="ja-JP" dirty="0"/>
              <a:t> </a:t>
            </a:r>
            <a:r>
              <a:rPr kumimoji="1" lang="nb-NO" altLang="ja-JP" dirty="0" err="1"/>
              <a:t>veniam</a:t>
            </a:r>
            <a:r>
              <a:rPr kumimoji="1" lang="nb-NO" altLang="ja-JP" dirty="0"/>
              <a:t>, </a:t>
            </a:r>
            <a:r>
              <a:rPr kumimoji="1" lang="nb-NO" altLang="ja-JP" dirty="0" err="1"/>
              <a:t>quis</a:t>
            </a:r>
            <a:r>
              <a:rPr kumimoji="1" lang="nb-NO" altLang="ja-JP" dirty="0"/>
              <a:t> </a:t>
            </a:r>
            <a:r>
              <a:rPr kumimoji="1" lang="nb-NO" altLang="ja-JP" dirty="0" err="1"/>
              <a:t>nostrud</a:t>
            </a:r>
            <a:r>
              <a:rPr kumimoji="1" lang="nb-NO" altLang="ja-JP" dirty="0"/>
              <a:t> </a:t>
            </a:r>
            <a:r>
              <a:rPr kumimoji="1" lang="nb-NO" altLang="ja-JP" dirty="0" err="1"/>
              <a:t>exercitation</a:t>
            </a:r>
            <a:r>
              <a:rPr kumimoji="1" lang="nb-NO" altLang="ja-JP" dirty="0"/>
              <a:t> </a:t>
            </a:r>
            <a:r>
              <a:rPr kumimoji="1" lang="nb-NO" altLang="ja-JP" dirty="0" err="1"/>
              <a:t>ullamco</a:t>
            </a:r>
            <a:r>
              <a:rPr kumimoji="1" lang="nb-NO" altLang="ja-JP" dirty="0"/>
              <a:t> </a:t>
            </a:r>
            <a:r>
              <a:rPr kumimoji="1" lang="nb-NO" altLang="ja-JP" dirty="0" err="1"/>
              <a:t>laboris</a:t>
            </a:r>
            <a:r>
              <a:rPr kumimoji="1" lang="nb-NO" altLang="ja-JP" dirty="0"/>
              <a:t> </a:t>
            </a:r>
            <a:r>
              <a:rPr kumimoji="1" lang="nb-NO" altLang="ja-JP" dirty="0" err="1"/>
              <a:t>nisi</a:t>
            </a:r>
            <a:r>
              <a:rPr kumimoji="1" lang="nb-NO" altLang="ja-JP" dirty="0"/>
              <a:t> ut </a:t>
            </a:r>
            <a:r>
              <a:rPr kumimoji="1" lang="nb-NO" altLang="ja-JP" dirty="0" err="1"/>
              <a:t>aliquip</a:t>
            </a:r>
            <a:r>
              <a:rPr kumimoji="1" lang="nb-NO" altLang="ja-JP" dirty="0"/>
              <a:t> ex </a:t>
            </a:r>
            <a:r>
              <a:rPr kumimoji="1" lang="nb-NO" altLang="ja-JP" dirty="0" err="1"/>
              <a:t>ea</a:t>
            </a:r>
            <a:r>
              <a:rPr kumimoji="1" lang="nb-NO" altLang="ja-JP" dirty="0"/>
              <a:t> </a:t>
            </a:r>
            <a:r>
              <a:rPr kumimoji="1" lang="nb-NO" altLang="ja-JP" dirty="0" err="1"/>
              <a:t>commodo</a:t>
            </a:r>
            <a:r>
              <a:rPr kumimoji="1" lang="nb-NO" altLang="ja-JP" dirty="0"/>
              <a:t> </a:t>
            </a:r>
            <a:r>
              <a:rPr kumimoji="1" lang="nb-NO" altLang="ja-JP" dirty="0" err="1"/>
              <a:t>consequat</a:t>
            </a:r>
            <a:r>
              <a:rPr kumimoji="1" lang="nb-NO" altLang="ja-JP" dirty="0"/>
              <a:t>. </a:t>
            </a:r>
            <a:endParaRPr kumimoji="1" lang="ja-JP" altLang="en-US"/>
          </a:p>
        </p:txBody>
      </p:sp>
      <p:sp>
        <p:nvSpPr>
          <p:cNvPr id="5" name="日付プレースホルダー 4">
            <a:extLst>
              <a:ext uri="{FF2B5EF4-FFF2-40B4-BE49-F238E27FC236}">
                <a16:creationId xmlns:a16="http://schemas.microsoft.com/office/drawing/2014/main" id="{00170E29-4F6E-A743-A4D4-25954B6CF156}"/>
              </a:ext>
            </a:extLst>
          </p:cNvPr>
          <p:cNvSpPr>
            <a:spLocks noGrp="1"/>
          </p:cNvSpPr>
          <p:nvPr>
            <p:ph type="dt" sz="half" idx="10"/>
          </p:nvPr>
        </p:nvSpPr>
        <p:spPr/>
        <p:txBody>
          <a:bodyPr/>
          <a:lstStyle/>
          <a:p>
            <a:fld id="{C9E8C70F-52C8-684D-9B47-262B31A4BFE7}" type="datetimeFigureOut">
              <a:rPr kumimoji="1" lang="ja-JP" altLang="en-US" smtClean="0"/>
              <a:t>2023/3/10</a:t>
            </a:fld>
            <a:endParaRPr kumimoji="1" lang="ja-JP" altLang="en-US"/>
          </a:p>
        </p:txBody>
      </p:sp>
      <p:sp>
        <p:nvSpPr>
          <p:cNvPr id="6" name="フッター プレースホルダー 5">
            <a:extLst>
              <a:ext uri="{FF2B5EF4-FFF2-40B4-BE49-F238E27FC236}">
                <a16:creationId xmlns:a16="http://schemas.microsoft.com/office/drawing/2014/main" id="{99CAB75E-1881-6841-BD2F-46F5A337016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1FCD7A-26C5-2D4E-B489-DE26A511A137}"/>
              </a:ext>
            </a:extLst>
          </p:cNvPr>
          <p:cNvSpPr>
            <a:spLocks noGrp="1"/>
          </p:cNvSpPr>
          <p:nvPr>
            <p:ph type="sldNum" sz="quarter" idx="12"/>
          </p:nvPr>
        </p:nvSpPr>
        <p:spPr/>
        <p:txBody>
          <a:bodyPr/>
          <a:lstStyle/>
          <a:p>
            <a:fld id="{EFA1F2FF-25EC-2C4C-8B13-4B016F8B8DA7}" type="slidenum">
              <a:rPr kumimoji="1" lang="ja-JP" altLang="en-US" smtClean="0"/>
              <a:t>‹#›</a:t>
            </a:fld>
            <a:endParaRPr kumimoji="1" lang="ja-JP" altLang="en-US"/>
          </a:p>
        </p:txBody>
      </p:sp>
    </p:spTree>
    <p:extLst>
      <p:ext uri="{BB962C8B-B14F-4D97-AF65-F5344CB8AC3E}">
        <p14:creationId xmlns:p14="http://schemas.microsoft.com/office/powerpoint/2010/main" val="20453275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CBC48F1-E1D0-AC4E-8DAF-1E5F5D0985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ja-JP" dirty="0"/>
              <a:t>IWATE Master</a:t>
            </a:r>
            <a:endParaRPr kumimoji="1" lang="ja-JP" altLang="en-US"/>
          </a:p>
        </p:txBody>
      </p:sp>
      <p:sp>
        <p:nvSpPr>
          <p:cNvPr id="3" name="テキスト プレースホルダー 2">
            <a:extLst>
              <a:ext uri="{FF2B5EF4-FFF2-40B4-BE49-F238E27FC236}">
                <a16:creationId xmlns:a16="http://schemas.microsoft.com/office/drawing/2014/main" id="{52F23F63-E804-A046-8168-D3F437643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a:t>
            </a:r>
            <a:endParaRPr kumimoji="1" lang="en-US" altLang="ja-JP" dirty="0"/>
          </a:p>
          <a:p>
            <a:pPr lvl="1"/>
            <a:r>
              <a:rPr kumimoji="1" lang="ja-JP" altLang="en-US"/>
              <a:t>第 </a:t>
            </a:r>
            <a:r>
              <a:rPr kumimoji="1" lang="en-US" altLang="ja-JP" dirty="0"/>
              <a:t>2 </a:t>
            </a:r>
            <a:r>
              <a:rPr kumimoji="1" lang="ja-JP" altLang="en-US"/>
              <a:t>レベル</a:t>
            </a:r>
            <a:endParaRPr kumimoji="1" lang="en-US" altLang="ja-JP" dirty="0"/>
          </a:p>
          <a:p>
            <a:pPr lvl="2"/>
            <a:r>
              <a:rPr kumimoji="1" lang="ja-JP" altLang="en-US"/>
              <a:t>第 </a:t>
            </a:r>
            <a:r>
              <a:rPr kumimoji="1" lang="en-US" altLang="ja-JP" dirty="0"/>
              <a:t>3 </a:t>
            </a:r>
            <a:r>
              <a:rPr kumimoji="1" lang="ja-JP" altLang="en-US"/>
              <a:t>レベル</a:t>
            </a:r>
            <a:endParaRPr kumimoji="1" lang="en-US" altLang="ja-JP" dirty="0"/>
          </a:p>
          <a:p>
            <a:pPr lvl="3"/>
            <a:r>
              <a:rPr kumimoji="1" lang="ja-JP" altLang="en-US"/>
              <a:t>第 </a:t>
            </a:r>
            <a:r>
              <a:rPr kumimoji="1" lang="en-US" altLang="ja-JP" dirty="0"/>
              <a:t>4 </a:t>
            </a:r>
            <a:r>
              <a:rPr kumimoji="1" lang="ja-JP" altLang="en-US"/>
              <a:t>レベル</a:t>
            </a:r>
            <a:endParaRPr kumimoji="1" lang="en-US" altLang="ja-JP" dirty="0"/>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7C5DEA2-D7A9-5441-B008-9ACE40E1D0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8C70F-52C8-684D-9B47-262B31A4BFE7}" type="datetimeFigureOut">
              <a:rPr kumimoji="1" lang="ja-JP" altLang="en-US" smtClean="0"/>
              <a:t>2023/3/10</a:t>
            </a:fld>
            <a:endParaRPr kumimoji="1" lang="ja-JP" altLang="en-US"/>
          </a:p>
        </p:txBody>
      </p:sp>
      <p:sp>
        <p:nvSpPr>
          <p:cNvPr id="5" name="フッター プレースホルダー 4">
            <a:extLst>
              <a:ext uri="{FF2B5EF4-FFF2-40B4-BE49-F238E27FC236}">
                <a16:creationId xmlns:a16="http://schemas.microsoft.com/office/drawing/2014/main" id="{8E6C7F75-228F-AD45-8951-E3D7CC3D8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2BDB689-5F7E-B64D-8621-B0901F514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1F2FF-25EC-2C4C-8B13-4B016F8B8DA7}" type="slidenum">
              <a:rPr kumimoji="1" lang="ja-JP" altLang="en-US" smtClean="0"/>
              <a:t>‹#›</a:t>
            </a:fld>
            <a:endParaRPr kumimoji="1" lang="ja-JP" altLang="en-US"/>
          </a:p>
        </p:txBody>
      </p:sp>
    </p:spTree>
    <p:extLst>
      <p:ext uri="{BB962C8B-B14F-4D97-AF65-F5344CB8AC3E}">
        <p14:creationId xmlns:p14="http://schemas.microsoft.com/office/powerpoint/2010/main" val="135882286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8" r:id="rId7"/>
    <p:sldLayoutId id="2147483656" r:id="rId8"/>
    <p:sldLayoutId id="2147483657" r:id="rId9"/>
  </p:sldLayoutIdLst>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direct.mit.edu/rest/article-abstract/100/2/319/58457/The-Economics-of-Attribute-Based-Regulation-Theory?redirectedFrom=fullte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nber.org/papers/w1972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696521-F358-DF44-93C5-90CEE7E5D9D4}"/>
              </a:ext>
            </a:extLst>
          </p:cNvPr>
          <p:cNvSpPr>
            <a:spLocks noGrp="1"/>
          </p:cNvSpPr>
          <p:nvPr>
            <p:ph type="ctrTitle"/>
          </p:nvPr>
        </p:nvSpPr>
        <p:spPr/>
        <p:txBody>
          <a:bodyPr>
            <a:normAutofit/>
          </a:bodyPr>
          <a:lstStyle/>
          <a:p>
            <a:r>
              <a:rPr kumimoji="1" lang="ja-JP" altLang="en-US" sz="4000"/>
              <a:t>なぜ俺たちは回帰分析をするのか？</a:t>
            </a:r>
          </a:p>
        </p:txBody>
      </p:sp>
      <p:sp>
        <p:nvSpPr>
          <p:cNvPr id="3" name="字幕 2">
            <a:extLst>
              <a:ext uri="{FF2B5EF4-FFF2-40B4-BE49-F238E27FC236}">
                <a16:creationId xmlns:a16="http://schemas.microsoft.com/office/drawing/2014/main" id="{5C99DEB8-C03D-7B4A-A1B9-46896D70AB07}"/>
              </a:ext>
            </a:extLst>
          </p:cNvPr>
          <p:cNvSpPr>
            <a:spLocks noGrp="1"/>
          </p:cNvSpPr>
          <p:nvPr>
            <p:ph type="subTitle" idx="1"/>
          </p:nvPr>
        </p:nvSpPr>
        <p:spPr/>
        <p:txBody>
          <a:bodyPr/>
          <a:lstStyle/>
          <a:p>
            <a:r>
              <a:rPr kumimoji="1" lang="ja-JP" altLang="en-US"/>
              <a:t>回帰分析勉強会　第</a:t>
            </a:r>
            <a:r>
              <a:rPr kumimoji="1" lang="en-US" altLang="ja-JP" dirty="0"/>
              <a:t>1</a:t>
            </a:r>
            <a:r>
              <a:rPr kumimoji="1" lang="ja-JP" altLang="en-US"/>
              <a:t>回</a:t>
            </a:r>
            <a:endParaRPr kumimoji="1" lang="en-US" altLang="ja-JP" dirty="0"/>
          </a:p>
          <a:p>
            <a:r>
              <a:rPr lang="en-US" altLang="ja-JP" dirty="0"/>
              <a:t>2023</a:t>
            </a:r>
            <a:r>
              <a:rPr lang="ja-JP" altLang="en-US"/>
              <a:t>年</a:t>
            </a:r>
            <a:r>
              <a:rPr lang="en-US" altLang="ja-JP" dirty="0"/>
              <a:t>3</a:t>
            </a:r>
            <a:r>
              <a:rPr lang="ja-JP" altLang="en-US"/>
              <a:t>月</a:t>
            </a:r>
            <a:r>
              <a:rPr lang="en-US" altLang="ja-JP" dirty="0"/>
              <a:t>10</a:t>
            </a:r>
            <a:r>
              <a:rPr lang="ja-JP" altLang="en-US"/>
              <a:t>日</a:t>
            </a:r>
            <a:endParaRPr kumimoji="1" lang="ja-JP" altLang="en-US"/>
          </a:p>
        </p:txBody>
      </p:sp>
    </p:spTree>
    <p:extLst>
      <p:ext uri="{BB962C8B-B14F-4D97-AF65-F5344CB8AC3E}">
        <p14:creationId xmlns:p14="http://schemas.microsoft.com/office/powerpoint/2010/main" val="231546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7349D8-75AA-A6AB-D606-2D1C2B09FAFF}"/>
              </a:ext>
            </a:extLst>
          </p:cNvPr>
          <p:cNvSpPr>
            <a:spLocks noGrp="1"/>
          </p:cNvSpPr>
          <p:nvPr>
            <p:ph type="title"/>
          </p:nvPr>
        </p:nvSpPr>
        <p:spPr/>
        <p:txBody>
          <a:bodyPr/>
          <a:lstStyle/>
          <a:p>
            <a:r>
              <a:rPr kumimoji="1" lang="en-US" altLang="ja-JP" dirty="0"/>
              <a:t>RQ</a:t>
            </a:r>
            <a:r>
              <a:rPr kumimoji="1" lang="ja-JP" altLang="en-US"/>
              <a:t>：分析的問題</a:t>
            </a:r>
          </a:p>
        </p:txBody>
      </p:sp>
      <p:sp>
        <p:nvSpPr>
          <p:cNvPr id="3" name="コンテンツ プレースホルダー 2">
            <a:extLst>
              <a:ext uri="{FF2B5EF4-FFF2-40B4-BE49-F238E27FC236}">
                <a16:creationId xmlns:a16="http://schemas.microsoft.com/office/drawing/2014/main" id="{849308F4-9CB0-C4E9-F4BB-4B5367F8F7E6}"/>
              </a:ext>
            </a:extLst>
          </p:cNvPr>
          <p:cNvSpPr>
            <a:spLocks noGrp="1"/>
          </p:cNvSpPr>
          <p:nvPr>
            <p:ph idx="1"/>
          </p:nvPr>
        </p:nvSpPr>
        <p:spPr/>
        <p:txBody>
          <a:bodyPr/>
          <a:lstStyle/>
          <a:p>
            <a:r>
              <a:rPr kumimoji="1" lang="ja-JP" altLang="en-US"/>
              <a:t>観察できる事実を直接取り扱うのではなく、抽象度の高い命題の妥当性を検討する</a:t>
            </a:r>
            <a:endParaRPr kumimoji="1" lang="en-US" altLang="ja-JP" dirty="0"/>
          </a:p>
          <a:p>
            <a:pPr lvl="1"/>
            <a:r>
              <a:rPr lang="ja-JP" altLang="en-US"/>
              <a:t>「フォーマル理論」と呼ばれる</a:t>
            </a:r>
            <a:endParaRPr lang="en-US" altLang="ja-JP" dirty="0"/>
          </a:p>
          <a:p>
            <a:pPr lvl="1"/>
            <a:r>
              <a:rPr kumimoji="1" lang="ja-JP" altLang="en-US"/>
              <a:t>前提条件と定義に依存して、何らかの結論を導き出す</a:t>
            </a:r>
            <a:endParaRPr kumimoji="1" lang="en-US" altLang="ja-JP" dirty="0"/>
          </a:p>
          <a:p>
            <a:r>
              <a:rPr lang="ja-JP" altLang="en-US"/>
              <a:t>例：</a:t>
            </a:r>
            <a:r>
              <a:rPr lang="en-US" altLang="ja-JP" dirty="0"/>
              <a:t>Gordon-Schaefer Model</a:t>
            </a:r>
          </a:p>
          <a:p>
            <a:pPr lvl="1"/>
            <a:r>
              <a:rPr kumimoji="1" lang="ja-JP" altLang="en-US"/>
              <a:t>不変の限界コスト、バイオマスモデルなどを前提条件として、オープンアクセスの漁業では、漁業者の利益がゼロになる（オープンアクセス均衡）を示した</a:t>
            </a:r>
          </a:p>
        </p:txBody>
      </p:sp>
    </p:spTree>
    <p:extLst>
      <p:ext uri="{BB962C8B-B14F-4D97-AF65-F5344CB8AC3E}">
        <p14:creationId xmlns:p14="http://schemas.microsoft.com/office/powerpoint/2010/main" val="193225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F1203-3667-77DF-3BC0-9F47358F1F44}"/>
              </a:ext>
            </a:extLst>
          </p:cNvPr>
          <p:cNvSpPr>
            <a:spLocks noGrp="1"/>
          </p:cNvSpPr>
          <p:nvPr>
            <p:ph type="title"/>
          </p:nvPr>
        </p:nvSpPr>
        <p:spPr/>
        <p:txBody>
          <a:bodyPr/>
          <a:lstStyle/>
          <a:p>
            <a:r>
              <a:rPr kumimoji="1" lang="ja-JP" altLang="en-US"/>
              <a:t>理論と仮説</a:t>
            </a:r>
          </a:p>
        </p:txBody>
      </p:sp>
      <p:sp>
        <p:nvSpPr>
          <p:cNvPr id="3" name="コンテンツ プレースホルダー 2">
            <a:extLst>
              <a:ext uri="{FF2B5EF4-FFF2-40B4-BE49-F238E27FC236}">
                <a16:creationId xmlns:a16="http://schemas.microsoft.com/office/drawing/2014/main" id="{1DD59DDC-F840-FBCB-B5F8-B52645C74C30}"/>
              </a:ext>
            </a:extLst>
          </p:cNvPr>
          <p:cNvSpPr>
            <a:spLocks noGrp="1"/>
          </p:cNvSpPr>
          <p:nvPr>
            <p:ph idx="1"/>
          </p:nvPr>
        </p:nvSpPr>
        <p:spPr/>
        <p:txBody>
          <a:bodyPr/>
          <a:lstStyle/>
          <a:p>
            <a:r>
              <a:rPr kumimoji="1" lang="ja-JP" altLang="en-US"/>
              <a:t>研究において、重要なのは理論を見つけること</a:t>
            </a:r>
            <a:endParaRPr kumimoji="1" lang="en-US" altLang="ja-JP" dirty="0"/>
          </a:p>
          <a:p>
            <a:r>
              <a:rPr lang="ja-JP" altLang="en-US"/>
              <a:t>理論：原因と結果についての一般的な論述</a:t>
            </a:r>
            <a:endParaRPr lang="en-US" altLang="ja-JP" dirty="0"/>
          </a:p>
          <a:p>
            <a:pPr lvl="1"/>
            <a:r>
              <a:rPr lang="ja-JP" altLang="en-US"/>
              <a:t>「原因」と「結果」が存在し、それを論理的に結びつける</a:t>
            </a:r>
            <a:endParaRPr lang="en-US" altLang="ja-JP" dirty="0"/>
          </a:p>
          <a:p>
            <a:pPr lvl="1"/>
            <a:r>
              <a:rPr lang="ja-JP" altLang="en-US"/>
              <a:t>例：</a:t>
            </a:r>
            <a:r>
              <a:rPr lang="en-US" altLang="ja-JP" dirty="0"/>
              <a:t>Nakamura et al. (2023) </a:t>
            </a:r>
          </a:p>
          <a:p>
            <a:pPr lvl="2"/>
            <a:r>
              <a:rPr lang="ja-JP" altLang="en-US"/>
              <a:t>多魚種漁獲（原因）→リスクの減少（結果）</a:t>
            </a:r>
            <a:endParaRPr lang="en-US" altLang="ja-JP" dirty="0"/>
          </a:p>
          <a:p>
            <a:pPr lvl="2"/>
            <a:r>
              <a:rPr lang="ja-JP" altLang="en-US"/>
              <a:t>理論：金融工学に基づく現代ポートフォリオ理論</a:t>
            </a:r>
            <a:endParaRPr lang="en-US" altLang="ja-JP"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A50CDF20-B93D-5509-F978-8F11A7E1A6B7}"/>
              </a:ext>
            </a:extLst>
          </p:cNvPr>
          <p:cNvPicPr>
            <a:picLocks noChangeAspect="1"/>
          </p:cNvPicPr>
          <p:nvPr/>
        </p:nvPicPr>
        <p:blipFill>
          <a:blip r:embed="rId2"/>
          <a:stretch>
            <a:fillRect/>
          </a:stretch>
        </p:blipFill>
        <p:spPr>
          <a:xfrm>
            <a:off x="2209800" y="3837221"/>
            <a:ext cx="7772400" cy="3291125"/>
          </a:xfrm>
          <a:prstGeom prst="rect">
            <a:avLst/>
          </a:prstGeom>
        </p:spPr>
      </p:pic>
    </p:spTree>
    <p:extLst>
      <p:ext uri="{BB962C8B-B14F-4D97-AF65-F5344CB8AC3E}">
        <p14:creationId xmlns:p14="http://schemas.microsoft.com/office/powerpoint/2010/main" val="35036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CDACCD-AD4B-2A74-FEE4-0511F9C4FBB5}"/>
              </a:ext>
            </a:extLst>
          </p:cNvPr>
          <p:cNvSpPr>
            <a:spLocks noGrp="1"/>
          </p:cNvSpPr>
          <p:nvPr>
            <p:ph type="title"/>
          </p:nvPr>
        </p:nvSpPr>
        <p:spPr/>
        <p:txBody>
          <a:bodyPr/>
          <a:lstStyle/>
          <a:p>
            <a:r>
              <a:rPr kumimoji="1" lang="ja-JP" altLang="en-US"/>
              <a:t>現代ポートフォリオ理論</a:t>
            </a:r>
          </a:p>
        </p:txBody>
      </p:sp>
      <p:sp>
        <p:nvSpPr>
          <p:cNvPr id="3" name="コンテンツ プレースホルダー 2">
            <a:extLst>
              <a:ext uri="{FF2B5EF4-FFF2-40B4-BE49-F238E27FC236}">
                <a16:creationId xmlns:a16="http://schemas.microsoft.com/office/drawing/2014/main" id="{CB6D4A20-3F03-A656-9B84-175450D7F59A}"/>
              </a:ext>
            </a:extLst>
          </p:cNvPr>
          <p:cNvSpPr>
            <a:spLocks noGrp="1"/>
          </p:cNvSpPr>
          <p:nvPr>
            <p:ph idx="1"/>
          </p:nvPr>
        </p:nvSpPr>
        <p:spPr/>
        <p:txBody>
          <a:bodyPr/>
          <a:lstStyle/>
          <a:p>
            <a:r>
              <a:rPr kumimoji="1" lang="ja-JP" altLang="en-US"/>
              <a:t>多様な資産を組み合わせて投資することで（原因）、リスクを減少させながらリターンを保つことができる（結果）</a:t>
            </a:r>
            <a:endParaRPr kumimoji="1" lang="en-US" altLang="ja-JP" dirty="0"/>
          </a:p>
          <a:p>
            <a:r>
              <a:rPr lang="ja-JP" altLang="en-US"/>
              <a:t>なぜ？</a:t>
            </a:r>
            <a:endParaRPr lang="en-US" altLang="ja-JP" dirty="0"/>
          </a:p>
          <a:p>
            <a:pPr lvl="1"/>
            <a:r>
              <a:rPr kumimoji="1" lang="ja-JP" altLang="en-US"/>
              <a:t>期待リターンとリスクを計算し、各資産のリスクを相殺しながら期待リターンを維持する最適な配分</a:t>
            </a:r>
            <a:r>
              <a:rPr lang="ja-JP" altLang="en-US"/>
              <a:t>を計算することができるから</a:t>
            </a:r>
            <a:endParaRPr lang="en-US" altLang="ja-JP" dirty="0"/>
          </a:p>
          <a:p>
            <a:pPr lvl="1"/>
            <a:r>
              <a:rPr kumimoji="1" lang="ja-JP" altLang="en-US"/>
              <a:t>という論理的な結びつけがなされているので</a:t>
            </a:r>
            <a:r>
              <a:rPr lang="ja-JP" altLang="en-US"/>
              <a:t>「理論」</a:t>
            </a:r>
            <a:endParaRPr kumimoji="1" lang="ja-JP" altLang="en-US"/>
          </a:p>
        </p:txBody>
      </p:sp>
    </p:spTree>
    <p:extLst>
      <p:ext uri="{BB962C8B-B14F-4D97-AF65-F5344CB8AC3E}">
        <p14:creationId xmlns:p14="http://schemas.microsoft.com/office/powerpoint/2010/main" val="30998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37692-1330-DF1D-1849-118AEA38330A}"/>
              </a:ext>
            </a:extLst>
          </p:cNvPr>
          <p:cNvSpPr>
            <a:spLocks noGrp="1"/>
          </p:cNvSpPr>
          <p:nvPr>
            <p:ph type="title"/>
          </p:nvPr>
        </p:nvSpPr>
        <p:spPr/>
        <p:txBody>
          <a:bodyPr/>
          <a:lstStyle/>
          <a:p>
            <a:r>
              <a:rPr lang="ja-JP" altLang="en-US"/>
              <a:t>理論仮説</a:t>
            </a:r>
            <a:endParaRPr kumimoji="1" lang="ja-JP" altLang="en-US"/>
          </a:p>
        </p:txBody>
      </p:sp>
      <p:sp>
        <p:nvSpPr>
          <p:cNvPr id="3" name="コンテンツ プレースホルダー 2">
            <a:extLst>
              <a:ext uri="{FF2B5EF4-FFF2-40B4-BE49-F238E27FC236}">
                <a16:creationId xmlns:a16="http://schemas.microsoft.com/office/drawing/2014/main" id="{97B3FE14-FBAC-5915-FD32-69925C3E65E0}"/>
              </a:ext>
            </a:extLst>
          </p:cNvPr>
          <p:cNvSpPr>
            <a:spLocks noGrp="1"/>
          </p:cNvSpPr>
          <p:nvPr>
            <p:ph idx="1"/>
          </p:nvPr>
        </p:nvSpPr>
        <p:spPr/>
        <p:txBody>
          <a:bodyPr/>
          <a:lstStyle/>
          <a:p>
            <a:r>
              <a:rPr kumimoji="1" lang="en-US" altLang="ja-JP" dirty="0"/>
              <a:t>Nakamura</a:t>
            </a:r>
            <a:r>
              <a:rPr kumimoji="1" lang="ja-JP" altLang="en-US"/>
              <a:t>らはこう考えた</a:t>
            </a:r>
            <a:endParaRPr kumimoji="1" lang="en-US" altLang="ja-JP" dirty="0"/>
          </a:p>
          <a:p>
            <a:endParaRPr lang="en-US" altLang="ja-JP" dirty="0"/>
          </a:p>
          <a:p>
            <a:endParaRPr kumimoji="1" lang="en-US" altLang="ja-JP" dirty="0"/>
          </a:p>
          <a:p>
            <a:pPr marL="0" indent="0">
              <a:buNone/>
            </a:pPr>
            <a:endParaRPr kumimoji="1" lang="en-US" altLang="ja-JP" dirty="0"/>
          </a:p>
          <a:p>
            <a:endParaRPr lang="en-US" altLang="ja-JP" dirty="0"/>
          </a:p>
          <a:p>
            <a:r>
              <a:rPr kumimoji="1" lang="ja-JP" altLang="en-US"/>
              <a:t>このように検証されるべき理論を理論仮説と呼ぶ</a:t>
            </a:r>
            <a:endParaRPr kumimoji="1" lang="en-US" altLang="ja-JP" dirty="0"/>
          </a:p>
          <a:p>
            <a:pPr marL="0" indent="0">
              <a:buNone/>
            </a:pPr>
            <a:endParaRPr kumimoji="1" lang="ja-JP" altLang="en-US"/>
          </a:p>
        </p:txBody>
      </p:sp>
      <p:sp>
        <p:nvSpPr>
          <p:cNvPr id="4" name="角丸四角形 3">
            <a:extLst>
              <a:ext uri="{FF2B5EF4-FFF2-40B4-BE49-F238E27FC236}">
                <a16:creationId xmlns:a16="http://schemas.microsoft.com/office/drawing/2014/main" id="{4FB9843D-D30B-7405-12E9-08A2E35EE21C}"/>
              </a:ext>
            </a:extLst>
          </p:cNvPr>
          <p:cNvSpPr/>
          <p:nvPr/>
        </p:nvSpPr>
        <p:spPr>
          <a:xfrm>
            <a:off x="915488" y="1921164"/>
            <a:ext cx="10361023" cy="1749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kumimoji="1" lang="ja-JP" altLang="en-US" sz="2800"/>
              <a:t>「日本の定置網漁業は様々な魚種を漁獲しているので、</a:t>
            </a:r>
            <a:r>
              <a:rPr lang="ja-JP" altLang="en-US" sz="2800"/>
              <a:t>ポートフォリオ理論のように安定した漁獲収入を得ることができているのでは？</a:t>
            </a:r>
            <a:r>
              <a:rPr kumimoji="1" lang="ja-JP" altLang="en-US" sz="2800"/>
              <a:t>」</a:t>
            </a:r>
            <a:endParaRPr kumimoji="1" lang="en-US" altLang="ja-JP" sz="2800" dirty="0"/>
          </a:p>
        </p:txBody>
      </p:sp>
    </p:spTree>
    <p:extLst>
      <p:ext uri="{BB962C8B-B14F-4D97-AF65-F5344CB8AC3E}">
        <p14:creationId xmlns:p14="http://schemas.microsoft.com/office/powerpoint/2010/main" val="2068536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DFCE14-0691-F62D-3BA9-08CC1E6A773E}"/>
              </a:ext>
            </a:extLst>
          </p:cNvPr>
          <p:cNvSpPr>
            <a:spLocks noGrp="1"/>
          </p:cNvSpPr>
          <p:nvPr>
            <p:ph type="title"/>
          </p:nvPr>
        </p:nvSpPr>
        <p:spPr/>
        <p:txBody>
          <a:bodyPr/>
          <a:lstStyle/>
          <a:p>
            <a:r>
              <a:rPr kumimoji="1" lang="ja-JP" altLang="en-US"/>
              <a:t>作業仮説</a:t>
            </a:r>
          </a:p>
        </p:txBody>
      </p:sp>
      <p:sp>
        <p:nvSpPr>
          <p:cNvPr id="3" name="コンテンツ プレースホルダー 2">
            <a:extLst>
              <a:ext uri="{FF2B5EF4-FFF2-40B4-BE49-F238E27FC236}">
                <a16:creationId xmlns:a16="http://schemas.microsoft.com/office/drawing/2014/main" id="{47548261-1ED9-7179-2C69-D105699A435A}"/>
              </a:ext>
            </a:extLst>
          </p:cNvPr>
          <p:cNvSpPr>
            <a:spLocks noGrp="1"/>
          </p:cNvSpPr>
          <p:nvPr>
            <p:ph idx="1"/>
          </p:nvPr>
        </p:nvSpPr>
        <p:spPr/>
        <p:txBody>
          <a:bodyPr/>
          <a:lstStyle/>
          <a:p>
            <a:r>
              <a:rPr kumimoji="1" lang="en-US" altLang="ja-JP" dirty="0"/>
              <a:t>Nakamura</a:t>
            </a:r>
            <a:r>
              <a:rPr kumimoji="1" lang="ja-JP" altLang="en-US"/>
              <a:t>らは理論仮説を検証すべく、定置漁業のデータを集めた。</a:t>
            </a:r>
            <a:endParaRPr kumimoji="1" lang="en-US" altLang="ja-JP" dirty="0"/>
          </a:p>
          <a:p>
            <a:r>
              <a:rPr lang="ja-JP" altLang="en-US"/>
              <a:t>理論仮説を検証するために、作業仮説を定義した</a:t>
            </a:r>
            <a:endParaRPr lang="en-US" altLang="ja-JP" dirty="0"/>
          </a:p>
          <a:p>
            <a:endParaRPr lang="en-US" altLang="ja-JP" dirty="0"/>
          </a:p>
          <a:p>
            <a:endParaRPr lang="en-US" altLang="ja-JP" dirty="0"/>
          </a:p>
          <a:p>
            <a:endParaRPr lang="en-US" altLang="ja-JP" dirty="0"/>
          </a:p>
          <a:p>
            <a:endParaRPr lang="en-US" altLang="ja-JP" dirty="0"/>
          </a:p>
          <a:p>
            <a:r>
              <a:rPr lang="ja-JP" altLang="en-US"/>
              <a:t>作業仮説は理論仮説から引き出された具体的に観察可能な特定の変数に関する論述である</a:t>
            </a:r>
            <a:endParaRPr lang="en-US" altLang="ja-JP" dirty="0"/>
          </a:p>
        </p:txBody>
      </p:sp>
      <p:sp>
        <p:nvSpPr>
          <p:cNvPr id="4" name="角丸四角形 3">
            <a:extLst>
              <a:ext uri="{FF2B5EF4-FFF2-40B4-BE49-F238E27FC236}">
                <a16:creationId xmlns:a16="http://schemas.microsoft.com/office/drawing/2014/main" id="{A26CCE1A-2888-B771-712C-95368F3777F6}"/>
              </a:ext>
            </a:extLst>
          </p:cNvPr>
          <p:cNvSpPr/>
          <p:nvPr/>
        </p:nvSpPr>
        <p:spPr>
          <a:xfrm>
            <a:off x="915488" y="3122947"/>
            <a:ext cx="10361023" cy="130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ja-JP" altLang="en-US" sz="2800"/>
              <a:t>ツガイナカ中村漁場の定置漁業の漁業収入の分散は、魚種が多ければ多いほど低減する」</a:t>
            </a:r>
            <a:endParaRPr lang="en-US" altLang="ja-JP" sz="2800" dirty="0"/>
          </a:p>
        </p:txBody>
      </p:sp>
    </p:spTree>
    <p:extLst>
      <p:ext uri="{BB962C8B-B14F-4D97-AF65-F5344CB8AC3E}">
        <p14:creationId xmlns:p14="http://schemas.microsoft.com/office/powerpoint/2010/main" val="3913442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D5CDF8-B602-B7B8-F78F-CE79102E2D06}"/>
              </a:ext>
            </a:extLst>
          </p:cNvPr>
          <p:cNvSpPr>
            <a:spLocks noGrp="1"/>
          </p:cNvSpPr>
          <p:nvPr>
            <p:ph type="title"/>
          </p:nvPr>
        </p:nvSpPr>
        <p:spPr/>
        <p:txBody>
          <a:bodyPr/>
          <a:lstStyle/>
          <a:p>
            <a:r>
              <a:rPr kumimoji="1" lang="ja-JP" altLang="en-US"/>
              <a:t>理論</a:t>
            </a:r>
          </a:p>
        </p:txBody>
      </p:sp>
      <p:sp>
        <p:nvSpPr>
          <p:cNvPr id="3" name="コンテンツ プレースホルダー 2">
            <a:extLst>
              <a:ext uri="{FF2B5EF4-FFF2-40B4-BE49-F238E27FC236}">
                <a16:creationId xmlns:a16="http://schemas.microsoft.com/office/drawing/2014/main" id="{B0CF6CA9-51CA-4F27-3738-0279041115DC}"/>
              </a:ext>
            </a:extLst>
          </p:cNvPr>
          <p:cNvSpPr>
            <a:spLocks noGrp="1"/>
          </p:cNvSpPr>
          <p:nvPr>
            <p:ph idx="1"/>
          </p:nvPr>
        </p:nvSpPr>
        <p:spPr/>
        <p:txBody>
          <a:bodyPr/>
          <a:lstStyle/>
          <a:p>
            <a:r>
              <a:rPr kumimoji="1" lang="ja-JP" altLang="en-US"/>
              <a:t>つまり、科学における理論とは</a:t>
            </a:r>
            <a:r>
              <a:rPr kumimoji="1" lang="en-US" altLang="ja-JP" dirty="0"/>
              <a:t>X</a:t>
            </a:r>
            <a:r>
              <a:rPr kumimoji="1" lang="ja-JP" altLang="en-US"/>
              <a:t>が起これば、</a:t>
            </a:r>
            <a:r>
              <a:rPr kumimoji="1" lang="en-US" altLang="ja-JP" dirty="0"/>
              <a:t>Y</a:t>
            </a:r>
            <a:r>
              <a:rPr kumimoji="1" lang="ja-JP" altLang="en-US"/>
              <a:t>が起こるという関係を示している</a:t>
            </a:r>
            <a:endParaRPr kumimoji="1" lang="en-US" altLang="ja-JP" dirty="0"/>
          </a:p>
          <a:p>
            <a:endParaRPr lang="en-US" altLang="ja-JP" dirty="0"/>
          </a:p>
          <a:p>
            <a:r>
              <a:rPr kumimoji="1" lang="ja-JP" altLang="en-US"/>
              <a:t>この原因</a:t>
            </a:r>
            <a:r>
              <a:rPr kumimoji="1" lang="en-US" altLang="ja-JP" dirty="0"/>
              <a:t>(=X</a:t>
            </a:r>
            <a:r>
              <a:rPr lang="en-US" altLang="ja-JP" dirty="0"/>
              <a:t>) </a:t>
            </a:r>
            <a:r>
              <a:rPr lang="ja-JP" altLang="en-US"/>
              <a:t>と結果</a:t>
            </a:r>
            <a:r>
              <a:rPr lang="en-US" altLang="ja-JP" dirty="0"/>
              <a:t>(=Y)</a:t>
            </a:r>
            <a:r>
              <a:rPr lang="ja-JP" altLang="en-US"/>
              <a:t>の関係を</a:t>
            </a:r>
            <a:r>
              <a:rPr lang="ja-JP" altLang="en-US">
                <a:solidFill>
                  <a:srgbClr val="FF9500"/>
                </a:solidFill>
              </a:rPr>
              <a:t>因果関係</a:t>
            </a:r>
            <a:r>
              <a:rPr lang="ja-JP" altLang="en-US"/>
              <a:t>と呼ぶ</a:t>
            </a:r>
            <a:endParaRPr lang="en-US" altLang="ja-JP" dirty="0"/>
          </a:p>
          <a:p>
            <a:r>
              <a:rPr kumimoji="1" lang="ja-JP" altLang="en-US"/>
              <a:t>数量で測る事のできる変数を用いてこの関係を表現する場合、</a:t>
            </a:r>
            <a:r>
              <a:rPr kumimoji="1" lang="en-US" altLang="ja-JP" dirty="0"/>
              <a:t>X</a:t>
            </a:r>
            <a:r>
              <a:rPr kumimoji="1" lang="ja-JP" altLang="en-US"/>
              <a:t>を説明変数</a:t>
            </a:r>
            <a:r>
              <a:rPr kumimoji="1" lang="en-US" altLang="ja-JP" dirty="0"/>
              <a:t> (explanatory variable)</a:t>
            </a:r>
            <a:r>
              <a:rPr kumimoji="1" lang="ja-JP" altLang="en-US"/>
              <a:t>、</a:t>
            </a:r>
            <a:r>
              <a:rPr kumimoji="1" lang="en-US" altLang="ja-JP" dirty="0"/>
              <a:t>Y</a:t>
            </a:r>
            <a:r>
              <a:rPr kumimoji="1" lang="ja-JP" altLang="en-US"/>
              <a:t>を応答変数</a:t>
            </a:r>
            <a:r>
              <a:rPr lang="en-US" altLang="ja-JP" dirty="0"/>
              <a:t>(response variable)</a:t>
            </a:r>
            <a:r>
              <a:rPr kumimoji="1" lang="ja-JP" altLang="en-US"/>
              <a:t>と</a:t>
            </a:r>
            <a:r>
              <a:rPr lang="ja-JP" altLang="en-US"/>
              <a:t>呼ぶ</a:t>
            </a:r>
            <a:r>
              <a:rPr lang="en-US" altLang="ja-JP" dirty="0"/>
              <a:t>*</a:t>
            </a:r>
            <a:endParaRPr kumimoji="1" lang="ja-JP" altLang="en-US"/>
          </a:p>
        </p:txBody>
      </p:sp>
      <p:sp>
        <p:nvSpPr>
          <p:cNvPr id="4" name="円/楕円 3">
            <a:extLst>
              <a:ext uri="{FF2B5EF4-FFF2-40B4-BE49-F238E27FC236}">
                <a16:creationId xmlns:a16="http://schemas.microsoft.com/office/drawing/2014/main" id="{4825925E-DE30-9CD8-A1B6-7F15BA899F3F}"/>
              </a:ext>
            </a:extLst>
          </p:cNvPr>
          <p:cNvSpPr/>
          <p:nvPr/>
        </p:nvSpPr>
        <p:spPr>
          <a:xfrm>
            <a:off x="3203878" y="4828360"/>
            <a:ext cx="1564952" cy="13088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3600" dirty="0"/>
              <a:t>X</a:t>
            </a:r>
            <a:endParaRPr kumimoji="1" lang="ja-JP" altLang="en-US" sz="3600"/>
          </a:p>
        </p:txBody>
      </p:sp>
      <p:cxnSp>
        <p:nvCxnSpPr>
          <p:cNvPr id="6" name="直線矢印コネクタ 5">
            <a:extLst>
              <a:ext uri="{FF2B5EF4-FFF2-40B4-BE49-F238E27FC236}">
                <a16:creationId xmlns:a16="http://schemas.microsoft.com/office/drawing/2014/main" id="{F8F54DCD-3BDC-2851-9C0D-E4E621FEAFB9}"/>
              </a:ext>
            </a:extLst>
          </p:cNvPr>
          <p:cNvCxnSpPr>
            <a:cxnSpLocks/>
          </p:cNvCxnSpPr>
          <p:nvPr/>
        </p:nvCxnSpPr>
        <p:spPr>
          <a:xfrm>
            <a:off x="4768830" y="5482783"/>
            <a:ext cx="2521929" cy="0"/>
          </a:xfrm>
          <a:prstGeom prst="straightConnector1">
            <a:avLst/>
          </a:prstGeom>
          <a:ln w="57150">
            <a:solidFill>
              <a:schemeClr val="accent1"/>
            </a:solidFill>
            <a:tailEnd type="triangle" w="lg" len="lg"/>
          </a:ln>
        </p:spPr>
        <p:style>
          <a:lnRef idx="2">
            <a:schemeClr val="accent3"/>
          </a:lnRef>
          <a:fillRef idx="0">
            <a:schemeClr val="accent3"/>
          </a:fillRef>
          <a:effectRef idx="1">
            <a:schemeClr val="accent3"/>
          </a:effectRef>
          <a:fontRef idx="minor">
            <a:schemeClr val="tx1"/>
          </a:fontRef>
        </p:style>
      </p:cxnSp>
      <p:sp>
        <p:nvSpPr>
          <p:cNvPr id="9" name="円/楕円 8">
            <a:extLst>
              <a:ext uri="{FF2B5EF4-FFF2-40B4-BE49-F238E27FC236}">
                <a16:creationId xmlns:a16="http://schemas.microsoft.com/office/drawing/2014/main" id="{3B4394D9-BAA1-B92B-BDD2-DB2953CEA884}"/>
              </a:ext>
            </a:extLst>
          </p:cNvPr>
          <p:cNvSpPr/>
          <p:nvPr/>
        </p:nvSpPr>
        <p:spPr>
          <a:xfrm>
            <a:off x="7290759" y="4828359"/>
            <a:ext cx="1564952" cy="13088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3600" dirty="0"/>
              <a:t>Y</a:t>
            </a:r>
            <a:endParaRPr kumimoji="1" lang="ja-JP" altLang="en-US" sz="3600"/>
          </a:p>
        </p:txBody>
      </p:sp>
      <p:sp>
        <p:nvSpPr>
          <p:cNvPr id="10" name="テキスト ボックス 9">
            <a:extLst>
              <a:ext uri="{FF2B5EF4-FFF2-40B4-BE49-F238E27FC236}">
                <a16:creationId xmlns:a16="http://schemas.microsoft.com/office/drawing/2014/main" id="{19D5C169-CE1F-DE09-EB92-875540DF360F}"/>
              </a:ext>
            </a:extLst>
          </p:cNvPr>
          <p:cNvSpPr txBox="1"/>
          <p:nvPr/>
        </p:nvSpPr>
        <p:spPr>
          <a:xfrm>
            <a:off x="3331882" y="6474170"/>
            <a:ext cx="886011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solidFill>
                  <a:schemeClr val="tx1">
                    <a:lumMod val="50000"/>
                    <a:lumOff val="50000"/>
                  </a:schemeClr>
                </a:solidFill>
              </a:rPr>
              <a:t>X</a:t>
            </a:r>
            <a:r>
              <a:rPr kumimoji="1" lang="ja-JP" altLang="en-US">
                <a:solidFill>
                  <a:schemeClr val="tx1">
                    <a:lumMod val="50000"/>
                    <a:lumOff val="50000"/>
                  </a:schemeClr>
                </a:solidFill>
              </a:rPr>
              <a:t>は独立変数、</a:t>
            </a:r>
            <a:r>
              <a:rPr kumimoji="1" lang="en-US" altLang="ja-JP" dirty="0">
                <a:solidFill>
                  <a:schemeClr val="tx1">
                    <a:lumMod val="50000"/>
                    <a:lumOff val="50000"/>
                  </a:schemeClr>
                </a:solidFill>
              </a:rPr>
              <a:t>Y</a:t>
            </a:r>
            <a:r>
              <a:rPr kumimoji="1" lang="ja-JP" altLang="en-US">
                <a:solidFill>
                  <a:schemeClr val="tx1">
                    <a:lumMod val="50000"/>
                    <a:lumOff val="50000"/>
                  </a:schemeClr>
                </a:solidFill>
              </a:rPr>
              <a:t>は従属変数、被説明変数、目的変数などと呼ばれることもある。</a:t>
            </a:r>
            <a:endParaRPr kumimoji="1" lang="en-US" altLang="ja-JP" dirty="0">
              <a:solidFill>
                <a:schemeClr val="tx1">
                  <a:lumMod val="50000"/>
                  <a:lumOff val="50000"/>
                </a:schemeClr>
              </a:solidFill>
            </a:endParaRPr>
          </a:p>
        </p:txBody>
      </p:sp>
    </p:spTree>
    <p:extLst>
      <p:ext uri="{BB962C8B-B14F-4D97-AF65-F5344CB8AC3E}">
        <p14:creationId xmlns:p14="http://schemas.microsoft.com/office/powerpoint/2010/main" val="306979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013F3F-9B4B-1B54-F5C3-D082B268FA33}"/>
              </a:ext>
            </a:extLst>
          </p:cNvPr>
          <p:cNvSpPr>
            <a:spLocks noGrp="1"/>
          </p:cNvSpPr>
          <p:nvPr>
            <p:ph type="title"/>
          </p:nvPr>
        </p:nvSpPr>
        <p:spPr/>
        <p:txBody>
          <a:bodyPr/>
          <a:lstStyle/>
          <a:p>
            <a:r>
              <a:rPr kumimoji="1" lang="ja-JP" altLang="en-US"/>
              <a:t>前提条件</a:t>
            </a:r>
          </a:p>
        </p:txBody>
      </p:sp>
      <p:sp>
        <p:nvSpPr>
          <p:cNvPr id="3" name="コンテンツ プレースホルダー 2">
            <a:extLst>
              <a:ext uri="{FF2B5EF4-FFF2-40B4-BE49-F238E27FC236}">
                <a16:creationId xmlns:a16="http://schemas.microsoft.com/office/drawing/2014/main" id="{769C955E-88D5-6522-40A2-DD53578EF4F3}"/>
              </a:ext>
            </a:extLst>
          </p:cNvPr>
          <p:cNvSpPr>
            <a:spLocks noGrp="1"/>
          </p:cNvSpPr>
          <p:nvPr>
            <p:ph idx="1"/>
          </p:nvPr>
        </p:nvSpPr>
        <p:spPr/>
        <p:txBody>
          <a:bodyPr/>
          <a:lstStyle/>
          <a:p>
            <a:r>
              <a:rPr kumimoji="1" lang="ja-JP" altLang="en-US"/>
              <a:t>理論は前提条件が必要である</a:t>
            </a:r>
            <a:endParaRPr kumimoji="1" lang="en-US" altLang="ja-JP" dirty="0"/>
          </a:p>
          <a:p>
            <a:pPr lvl="1"/>
            <a:r>
              <a:rPr kumimoji="1" lang="ja-JP" altLang="en-US"/>
              <a:t>もし</a:t>
            </a:r>
            <a:r>
              <a:rPr kumimoji="1" lang="en-US" altLang="ja-JP" dirty="0"/>
              <a:t>A</a:t>
            </a:r>
            <a:r>
              <a:rPr kumimoji="1" lang="ja-JP" altLang="en-US"/>
              <a:t>であれば、</a:t>
            </a:r>
            <a:r>
              <a:rPr kumimoji="1" lang="en-US" altLang="ja-JP" dirty="0"/>
              <a:t>X</a:t>
            </a:r>
            <a:r>
              <a:rPr lang="ja-JP" altLang="en-US"/>
              <a:t>が起こると</a:t>
            </a:r>
            <a:r>
              <a:rPr lang="en-US" altLang="ja-JP" dirty="0"/>
              <a:t>Y</a:t>
            </a:r>
            <a:r>
              <a:rPr lang="ja-JP" altLang="en-US"/>
              <a:t>が起こる</a:t>
            </a:r>
            <a:endParaRPr lang="en-US" altLang="ja-JP" dirty="0"/>
          </a:p>
          <a:p>
            <a:pPr lvl="1"/>
            <a:r>
              <a:rPr kumimoji="1" lang="ja-JP" altLang="en-US"/>
              <a:t>例：もし魚種間の収入に負の相関があれば、魚種を増やすとリスクが低減される</a:t>
            </a:r>
            <a:endParaRPr kumimoji="1" lang="en-US" altLang="ja-JP" dirty="0"/>
          </a:p>
          <a:p>
            <a:r>
              <a:rPr kumimoji="1" lang="ja-JP" altLang="en-US"/>
              <a:t>前提条件がもっともらしいか</a:t>
            </a:r>
            <a:endParaRPr kumimoji="1" lang="en-US" altLang="ja-JP" dirty="0"/>
          </a:p>
          <a:p>
            <a:r>
              <a:rPr lang="ja-JP" altLang="en-US"/>
              <a:t>前提条件が多すぎないか？</a:t>
            </a:r>
            <a:endParaRPr lang="en-US" altLang="ja-JP" dirty="0"/>
          </a:p>
          <a:p>
            <a:pPr lvl="1"/>
            <a:r>
              <a:rPr kumimoji="1" lang="ja-JP" altLang="en-US"/>
              <a:t>前提条件が少ない状態で成り立つ理論は良い理論</a:t>
            </a:r>
            <a:endParaRPr kumimoji="1" lang="en-US" altLang="ja-JP" dirty="0"/>
          </a:p>
        </p:txBody>
      </p:sp>
    </p:spTree>
    <p:extLst>
      <p:ext uri="{BB962C8B-B14F-4D97-AF65-F5344CB8AC3E}">
        <p14:creationId xmlns:p14="http://schemas.microsoft.com/office/powerpoint/2010/main" val="1321244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10E4E-BF27-2155-0684-EA7BDD622F9A}"/>
              </a:ext>
            </a:extLst>
          </p:cNvPr>
          <p:cNvSpPr>
            <a:spLocks noGrp="1"/>
          </p:cNvSpPr>
          <p:nvPr>
            <p:ph type="title"/>
          </p:nvPr>
        </p:nvSpPr>
        <p:spPr/>
        <p:txBody>
          <a:bodyPr/>
          <a:lstStyle/>
          <a:p>
            <a:r>
              <a:rPr kumimoji="1" lang="ja-JP" altLang="en-US"/>
              <a:t>二つの変数の関係</a:t>
            </a:r>
          </a:p>
        </p:txBody>
      </p:sp>
      <p:sp>
        <p:nvSpPr>
          <p:cNvPr id="3" name="コンテンツ プレースホルダー 2">
            <a:extLst>
              <a:ext uri="{FF2B5EF4-FFF2-40B4-BE49-F238E27FC236}">
                <a16:creationId xmlns:a16="http://schemas.microsoft.com/office/drawing/2014/main" id="{3FDC3B6C-3F4F-50CA-59C1-0C706E57722A}"/>
              </a:ext>
            </a:extLst>
          </p:cNvPr>
          <p:cNvSpPr>
            <a:spLocks noGrp="1"/>
          </p:cNvSpPr>
          <p:nvPr>
            <p:ph idx="1"/>
          </p:nvPr>
        </p:nvSpPr>
        <p:spPr/>
        <p:txBody>
          <a:bodyPr/>
          <a:lstStyle/>
          <a:p>
            <a:r>
              <a:rPr kumimoji="1" lang="ja-JP" altLang="en-US"/>
              <a:t>ある変数</a:t>
            </a:r>
            <a:r>
              <a:rPr kumimoji="1" lang="en-US" altLang="ja-JP" dirty="0"/>
              <a:t>X</a:t>
            </a:r>
            <a:r>
              <a:rPr lang="ja-JP" altLang="en-US"/>
              <a:t>の数値が高い時に、別の変数</a:t>
            </a:r>
            <a:r>
              <a:rPr lang="en-US" altLang="ja-JP" dirty="0"/>
              <a:t>Y</a:t>
            </a:r>
            <a:r>
              <a:rPr lang="ja-JP" altLang="en-US"/>
              <a:t>の数値が高い</a:t>
            </a:r>
            <a:r>
              <a:rPr lang="en-US" altLang="ja-JP" dirty="0"/>
              <a:t>/</a:t>
            </a:r>
            <a:r>
              <a:rPr lang="ja-JP" altLang="en-US"/>
              <a:t>低いという関係性があるとき、変数</a:t>
            </a:r>
            <a:r>
              <a:rPr lang="en-US" altLang="ja-JP" dirty="0"/>
              <a:t>X</a:t>
            </a:r>
            <a:r>
              <a:rPr lang="ja-JP" altLang="en-US"/>
              <a:t>と</a:t>
            </a:r>
            <a:r>
              <a:rPr lang="en-US" altLang="ja-JP" dirty="0"/>
              <a:t>Y</a:t>
            </a:r>
            <a:r>
              <a:rPr lang="ja-JP" altLang="en-US"/>
              <a:t>は相関している</a:t>
            </a:r>
            <a:endParaRPr lang="en-US" altLang="ja-JP" dirty="0"/>
          </a:p>
          <a:p>
            <a:endParaRPr kumimoji="1" lang="ja-JP" altLang="en-US"/>
          </a:p>
        </p:txBody>
      </p:sp>
      <p:pic>
        <p:nvPicPr>
          <p:cNvPr id="5" name="図 4">
            <a:extLst>
              <a:ext uri="{FF2B5EF4-FFF2-40B4-BE49-F238E27FC236}">
                <a16:creationId xmlns:a16="http://schemas.microsoft.com/office/drawing/2014/main" id="{2EA384A5-2218-AD09-32C8-7A42623FDC46}"/>
              </a:ext>
            </a:extLst>
          </p:cNvPr>
          <p:cNvPicPr>
            <a:picLocks noChangeAspect="1"/>
          </p:cNvPicPr>
          <p:nvPr/>
        </p:nvPicPr>
        <p:blipFill>
          <a:blip r:embed="rId2"/>
          <a:stretch>
            <a:fillRect/>
          </a:stretch>
        </p:blipFill>
        <p:spPr>
          <a:xfrm>
            <a:off x="1666324" y="2857500"/>
            <a:ext cx="3813091" cy="3319464"/>
          </a:xfrm>
          <a:prstGeom prst="rect">
            <a:avLst/>
          </a:prstGeom>
        </p:spPr>
      </p:pic>
      <p:pic>
        <p:nvPicPr>
          <p:cNvPr id="6" name="図 5">
            <a:extLst>
              <a:ext uri="{FF2B5EF4-FFF2-40B4-BE49-F238E27FC236}">
                <a16:creationId xmlns:a16="http://schemas.microsoft.com/office/drawing/2014/main" id="{73D16F78-1774-1ABD-2604-91C3A583C591}"/>
              </a:ext>
            </a:extLst>
          </p:cNvPr>
          <p:cNvPicPr>
            <a:picLocks noChangeAspect="1"/>
          </p:cNvPicPr>
          <p:nvPr/>
        </p:nvPicPr>
        <p:blipFill>
          <a:blip r:embed="rId3"/>
          <a:stretch>
            <a:fillRect/>
          </a:stretch>
        </p:blipFill>
        <p:spPr>
          <a:xfrm>
            <a:off x="6307538" y="2857499"/>
            <a:ext cx="3813092" cy="3319465"/>
          </a:xfrm>
          <a:prstGeom prst="rect">
            <a:avLst/>
          </a:prstGeom>
        </p:spPr>
      </p:pic>
    </p:spTree>
    <p:extLst>
      <p:ext uri="{BB962C8B-B14F-4D97-AF65-F5344CB8AC3E}">
        <p14:creationId xmlns:p14="http://schemas.microsoft.com/office/powerpoint/2010/main" val="424278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1DFD5-0420-9F03-65FD-A11F136BA680}"/>
              </a:ext>
            </a:extLst>
          </p:cNvPr>
          <p:cNvSpPr>
            <a:spLocks noGrp="1"/>
          </p:cNvSpPr>
          <p:nvPr>
            <p:ph type="title"/>
          </p:nvPr>
        </p:nvSpPr>
        <p:spPr/>
        <p:txBody>
          <a:bodyPr/>
          <a:lstStyle/>
          <a:p>
            <a:r>
              <a:rPr kumimoji="1" lang="ja-JP" altLang="en-US"/>
              <a:t>回帰分析と因果関係</a:t>
            </a:r>
          </a:p>
        </p:txBody>
      </p:sp>
      <p:sp>
        <p:nvSpPr>
          <p:cNvPr id="3" name="コンテンツ プレースホルダー 2">
            <a:extLst>
              <a:ext uri="{FF2B5EF4-FFF2-40B4-BE49-F238E27FC236}">
                <a16:creationId xmlns:a16="http://schemas.microsoft.com/office/drawing/2014/main" id="{B61E167C-892A-3D37-AE20-C4567036BE89}"/>
              </a:ext>
            </a:extLst>
          </p:cNvPr>
          <p:cNvSpPr>
            <a:spLocks noGrp="1"/>
          </p:cNvSpPr>
          <p:nvPr>
            <p:ph idx="1"/>
          </p:nvPr>
        </p:nvSpPr>
        <p:spPr/>
        <p:txBody>
          <a:bodyPr>
            <a:normAutofit lnSpcReduction="10000"/>
          </a:bodyPr>
          <a:lstStyle/>
          <a:p>
            <a:r>
              <a:rPr kumimoji="1" lang="ja-JP" altLang="en-US"/>
              <a:t>以下の単回帰モデルは、前スライドのような直線的な関係に対して、「直線を引く」ことができる</a:t>
            </a:r>
            <a:endParaRPr kumimoji="1" lang="en-US" altLang="ja-JP" dirty="0"/>
          </a:p>
          <a:p>
            <a:endParaRPr lang="en-US" altLang="ja-JP" dirty="0"/>
          </a:p>
          <a:p>
            <a:endParaRPr kumimoji="1" lang="en-US" altLang="ja-JP" dirty="0"/>
          </a:p>
          <a:p>
            <a:endParaRPr lang="en-US" altLang="ja-JP" dirty="0"/>
          </a:p>
          <a:p>
            <a:pPr lvl="1"/>
            <a:r>
              <a:rPr lang="en-US" altLang="ja-JP" dirty="0"/>
              <a:t>α</a:t>
            </a:r>
            <a:r>
              <a:rPr lang="ja-JP" altLang="en-US"/>
              <a:t>：定数項</a:t>
            </a:r>
            <a:endParaRPr lang="en-US" altLang="ja-JP" dirty="0"/>
          </a:p>
          <a:p>
            <a:pPr lvl="1"/>
            <a:r>
              <a:rPr lang="el-GR" altLang="ja-JP" dirty="0"/>
              <a:t>β</a:t>
            </a:r>
            <a:r>
              <a:rPr lang="ja-JP" altLang="en-US"/>
              <a:t>：係数</a:t>
            </a:r>
            <a:endParaRPr lang="en-US" altLang="ja-JP" dirty="0"/>
          </a:p>
          <a:p>
            <a:pPr lvl="1"/>
            <a:r>
              <a:rPr lang="el-GR" altLang="ja-JP" dirty="0"/>
              <a:t>ε</a:t>
            </a:r>
            <a:r>
              <a:rPr lang="ja-JP" altLang="en-US"/>
              <a:t>：誤差項、</a:t>
            </a:r>
            <a:r>
              <a:rPr lang="en-US" altLang="ja-JP" dirty="0"/>
              <a:t>X</a:t>
            </a:r>
            <a:r>
              <a:rPr lang="ja-JP" altLang="en-US"/>
              <a:t>で説明できない</a:t>
            </a:r>
            <a:r>
              <a:rPr lang="en-US" altLang="ja-JP" dirty="0"/>
              <a:t>Y</a:t>
            </a:r>
            <a:r>
              <a:rPr lang="ja-JP" altLang="en-US"/>
              <a:t>の変動</a:t>
            </a:r>
            <a:endParaRPr lang="en-US" altLang="ja-JP" dirty="0"/>
          </a:p>
          <a:p>
            <a:pPr lvl="1"/>
            <a:endParaRPr lang="en-US" altLang="ja-JP" dirty="0"/>
          </a:p>
          <a:p>
            <a:r>
              <a:rPr lang="en-US" altLang="ja-JP" dirty="0"/>
              <a:t>β</a:t>
            </a:r>
            <a:r>
              <a:rPr lang="ja-JP" altLang="en-US"/>
              <a:t>を推定できた！</a:t>
            </a:r>
            <a:endParaRPr lang="en-US" altLang="ja-JP" dirty="0"/>
          </a:p>
          <a:p>
            <a:r>
              <a:rPr lang="ja-JP" altLang="en-US"/>
              <a:t>理論を実証できた？</a:t>
            </a: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F69EE93-C375-98B0-1719-00C461211F25}"/>
                  </a:ext>
                </a:extLst>
              </p:cNvPr>
              <p:cNvSpPr txBox="1"/>
              <p:nvPr/>
            </p:nvSpPr>
            <p:spPr>
              <a:xfrm>
                <a:off x="4280169" y="2738814"/>
                <a:ext cx="322517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𝑌</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𝛼</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𝛽</m:t>
                      </m:r>
                      <m:r>
                        <a:rPr kumimoji="1" lang="en-US" altLang="ja-JP" sz="3600" b="0" i="1" smtClean="0">
                          <a:latin typeface="Cambria Math" panose="02040503050406030204" pitchFamily="18" charset="0"/>
                        </a:rPr>
                        <m:t>𝑋</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𝜀</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FF69EE93-C375-98B0-1719-00C461211F25}"/>
                  </a:ext>
                </a:extLst>
              </p:cNvPr>
              <p:cNvSpPr txBox="1">
                <a:spLocks noRot="1" noChangeAspect="1" noMove="1" noResize="1" noEditPoints="1" noAdjustHandles="1" noChangeArrowheads="1" noChangeShapeType="1" noTextEdit="1"/>
              </p:cNvSpPr>
              <p:nvPr/>
            </p:nvSpPr>
            <p:spPr>
              <a:xfrm>
                <a:off x="4280169" y="2738814"/>
                <a:ext cx="3225178" cy="553998"/>
              </a:xfrm>
              <a:prstGeom prst="rect">
                <a:avLst/>
              </a:prstGeom>
              <a:blipFill>
                <a:blip r:embed="rId2"/>
                <a:stretch>
                  <a:fillRect l="-1961" r="-784" b="-3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303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8C88D-9244-C0A1-6B33-D9CA843439F4}"/>
              </a:ext>
            </a:extLst>
          </p:cNvPr>
          <p:cNvSpPr>
            <a:spLocks noGrp="1"/>
          </p:cNvSpPr>
          <p:nvPr>
            <p:ph type="title"/>
          </p:nvPr>
        </p:nvSpPr>
        <p:spPr/>
        <p:txBody>
          <a:bodyPr/>
          <a:lstStyle/>
          <a:p>
            <a:r>
              <a:rPr kumimoji="1" lang="ja-JP" altLang="en-US"/>
              <a:t>身長と体重</a:t>
            </a:r>
          </a:p>
        </p:txBody>
      </p:sp>
      <p:sp>
        <p:nvSpPr>
          <p:cNvPr id="3" name="コンテンツ プレースホルダー 2">
            <a:extLst>
              <a:ext uri="{FF2B5EF4-FFF2-40B4-BE49-F238E27FC236}">
                <a16:creationId xmlns:a16="http://schemas.microsoft.com/office/drawing/2014/main" id="{FD002BB8-BE50-0CB8-D2E9-5530D9B958FB}"/>
              </a:ext>
            </a:extLst>
          </p:cNvPr>
          <p:cNvSpPr>
            <a:spLocks noGrp="1"/>
          </p:cNvSpPr>
          <p:nvPr>
            <p:ph idx="1"/>
          </p:nvPr>
        </p:nvSpPr>
        <p:spPr/>
        <p:txBody>
          <a:bodyPr/>
          <a:lstStyle/>
          <a:p>
            <a:r>
              <a:rPr kumimoji="1" lang="ja-JP" altLang="en-US"/>
              <a:t>身長と体重の相関関係</a:t>
            </a:r>
          </a:p>
        </p:txBody>
      </p:sp>
      <p:pic>
        <p:nvPicPr>
          <p:cNvPr id="6" name="図 5">
            <a:extLst>
              <a:ext uri="{FF2B5EF4-FFF2-40B4-BE49-F238E27FC236}">
                <a16:creationId xmlns:a16="http://schemas.microsoft.com/office/drawing/2014/main" id="{9CDC328E-6A5A-0DD4-A566-559130CACF5C}"/>
              </a:ext>
            </a:extLst>
          </p:cNvPr>
          <p:cNvPicPr>
            <a:picLocks noChangeAspect="1"/>
          </p:cNvPicPr>
          <p:nvPr/>
        </p:nvPicPr>
        <p:blipFill>
          <a:blip r:embed="rId3"/>
          <a:stretch>
            <a:fillRect/>
          </a:stretch>
        </p:blipFill>
        <p:spPr>
          <a:xfrm>
            <a:off x="5676216" y="1154946"/>
            <a:ext cx="5988869" cy="5422992"/>
          </a:xfrm>
          <a:prstGeom prst="rect">
            <a:avLst/>
          </a:prstGeom>
        </p:spPr>
      </p:pic>
      <p:sp>
        <p:nvSpPr>
          <p:cNvPr id="7" name="円/楕円 6">
            <a:extLst>
              <a:ext uri="{FF2B5EF4-FFF2-40B4-BE49-F238E27FC236}">
                <a16:creationId xmlns:a16="http://schemas.microsoft.com/office/drawing/2014/main" id="{8FD152D5-35E8-873E-4565-B1FB5C57CE8F}"/>
              </a:ext>
            </a:extLst>
          </p:cNvPr>
          <p:cNvSpPr/>
          <p:nvPr/>
        </p:nvSpPr>
        <p:spPr>
          <a:xfrm>
            <a:off x="883303" y="2120153"/>
            <a:ext cx="1564952" cy="13088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3600"/>
              <a:t>身長</a:t>
            </a:r>
          </a:p>
        </p:txBody>
      </p:sp>
      <p:cxnSp>
        <p:nvCxnSpPr>
          <p:cNvPr id="8" name="直線矢印コネクタ 7">
            <a:extLst>
              <a:ext uri="{FF2B5EF4-FFF2-40B4-BE49-F238E27FC236}">
                <a16:creationId xmlns:a16="http://schemas.microsoft.com/office/drawing/2014/main" id="{0115D5F7-3A14-AC23-85D6-B9AA0F737AF7}"/>
              </a:ext>
            </a:extLst>
          </p:cNvPr>
          <p:cNvCxnSpPr>
            <a:cxnSpLocks/>
          </p:cNvCxnSpPr>
          <p:nvPr/>
        </p:nvCxnSpPr>
        <p:spPr>
          <a:xfrm>
            <a:off x="2448255" y="2774576"/>
            <a:ext cx="1351724" cy="0"/>
          </a:xfrm>
          <a:prstGeom prst="straightConnector1">
            <a:avLst/>
          </a:prstGeom>
          <a:ln w="57150">
            <a:solidFill>
              <a:schemeClr val="accent1"/>
            </a:solidFill>
            <a:tailEnd type="triangle" w="lg" len="lg"/>
          </a:ln>
        </p:spPr>
        <p:style>
          <a:lnRef idx="2">
            <a:schemeClr val="accent3"/>
          </a:lnRef>
          <a:fillRef idx="0">
            <a:schemeClr val="accent3"/>
          </a:fillRef>
          <a:effectRef idx="1">
            <a:schemeClr val="accent3"/>
          </a:effectRef>
          <a:fontRef idx="minor">
            <a:schemeClr val="tx1"/>
          </a:fontRef>
        </p:style>
      </p:cxnSp>
      <p:sp>
        <p:nvSpPr>
          <p:cNvPr id="9" name="円/楕円 8">
            <a:extLst>
              <a:ext uri="{FF2B5EF4-FFF2-40B4-BE49-F238E27FC236}">
                <a16:creationId xmlns:a16="http://schemas.microsoft.com/office/drawing/2014/main" id="{82C11C7B-E2E6-557A-66D8-CE980DC13F2B}"/>
              </a:ext>
            </a:extLst>
          </p:cNvPr>
          <p:cNvSpPr/>
          <p:nvPr/>
        </p:nvSpPr>
        <p:spPr>
          <a:xfrm>
            <a:off x="3799979" y="2120153"/>
            <a:ext cx="1564952" cy="13088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3600"/>
              <a:t>体重</a:t>
            </a:r>
            <a:endParaRPr kumimoji="1" lang="ja-JP" altLang="en-US" sz="3600"/>
          </a:p>
        </p:txBody>
      </p:sp>
      <p:sp>
        <p:nvSpPr>
          <p:cNvPr id="11" name="円/楕円 10">
            <a:extLst>
              <a:ext uri="{FF2B5EF4-FFF2-40B4-BE49-F238E27FC236}">
                <a16:creationId xmlns:a16="http://schemas.microsoft.com/office/drawing/2014/main" id="{3CADF0E6-4166-3E1F-D585-32589CE61934}"/>
              </a:ext>
            </a:extLst>
          </p:cNvPr>
          <p:cNvSpPr/>
          <p:nvPr/>
        </p:nvSpPr>
        <p:spPr>
          <a:xfrm>
            <a:off x="837014" y="3675450"/>
            <a:ext cx="1564952" cy="13088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3600"/>
              <a:t>体重</a:t>
            </a:r>
          </a:p>
        </p:txBody>
      </p:sp>
      <p:cxnSp>
        <p:nvCxnSpPr>
          <p:cNvPr id="12" name="直線矢印コネクタ 11">
            <a:extLst>
              <a:ext uri="{FF2B5EF4-FFF2-40B4-BE49-F238E27FC236}">
                <a16:creationId xmlns:a16="http://schemas.microsoft.com/office/drawing/2014/main" id="{4C14684B-99AD-687A-215C-D7AB255591B7}"/>
              </a:ext>
            </a:extLst>
          </p:cNvPr>
          <p:cNvCxnSpPr>
            <a:cxnSpLocks/>
          </p:cNvCxnSpPr>
          <p:nvPr/>
        </p:nvCxnSpPr>
        <p:spPr>
          <a:xfrm>
            <a:off x="2401966" y="4329873"/>
            <a:ext cx="1351724" cy="0"/>
          </a:xfrm>
          <a:prstGeom prst="straightConnector1">
            <a:avLst/>
          </a:prstGeom>
          <a:ln w="57150">
            <a:solidFill>
              <a:schemeClr val="accent1"/>
            </a:solidFill>
            <a:tailEnd type="triangle" w="lg" len="lg"/>
          </a:ln>
        </p:spPr>
        <p:style>
          <a:lnRef idx="2">
            <a:schemeClr val="accent3"/>
          </a:lnRef>
          <a:fillRef idx="0">
            <a:schemeClr val="accent3"/>
          </a:fillRef>
          <a:effectRef idx="1">
            <a:schemeClr val="accent3"/>
          </a:effectRef>
          <a:fontRef idx="minor">
            <a:schemeClr val="tx1"/>
          </a:fontRef>
        </p:style>
      </p:cxnSp>
      <p:sp>
        <p:nvSpPr>
          <p:cNvPr id="13" name="円/楕円 12">
            <a:extLst>
              <a:ext uri="{FF2B5EF4-FFF2-40B4-BE49-F238E27FC236}">
                <a16:creationId xmlns:a16="http://schemas.microsoft.com/office/drawing/2014/main" id="{8FB0211F-C59A-8F72-00E3-A726B42C33EB}"/>
              </a:ext>
            </a:extLst>
          </p:cNvPr>
          <p:cNvSpPr/>
          <p:nvPr/>
        </p:nvSpPr>
        <p:spPr>
          <a:xfrm>
            <a:off x="3753690" y="3675450"/>
            <a:ext cx="1564952" cy="13088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3600"/>
              <a:t>身長</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1E29BB9-7DAA-A811-15D3-C2AECB08486D}"/>
                  </a:ext>
                </a:extLst>
              </p:cNvPr>
              <p:cNvSpPr txBox="1"/>
              <p:nvPr/>
            </p:nvSpPr>
            <p:spPr>
              <a:xfrm>
                <a:off x="1181999" y="5462789"/>
                <a:ext cx="4484561" cy="560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600" i="1" smtClean="0">
                          <a:latin typeface="Cambria Math" panose="02040503050406030204" pitchFamily="18" charset="0"/>
                        </a:rPr>
                        <m:t>身長</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𝛼</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𝛽</m:t>
                      </m:r>
                      <m:r>
                        <a:rPr lang="ja-JP" altLang="en-US" sz="3600" i="1">
                          <a:latin typeface="Cambria Math" panose="02040503050406030204" pitchFamily="18" charset="0"/>
                        </a:rPr>
                        <m:t>体重</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𝜀</m:t>
                      </m:r>
                    </m:oMath>
                  </m:oMathPara>
                </a14:m>
                <a:endParaRPr kumimoji="1" lang="ja-JP" altLang="en-US" sz="3600"/>
              </a:p>
            </p:txBody>
          </p:sp>
        </mc:Choice>
        <mc:Fallback xmlns="">
          <p:sp>
            <p:nvSpPr>
              <p:cNvPr id="14" name="テキスト ボックス 13">
                <a:extLst>
                  <a:ext uri="{FF2B5EF4-FFF2-40B4-BE49-F238E27FC236}">
                    <a16:creationId xmlns:a16="http://schemas.microsoft.com/office/drawing/2014/main" id="{61E29BB9-7DAA-A811-15D3-C2AECB08486D}"/>
                  </a:ext>
                </a:extLst>
              </p:cNvPr>
              <p:cNvSpPr txBox="1">
                <a:spLocks noRot="1" noChangeAspect="1" noMove="1" noResize="1" noEditPoints="1" noAdjustHandles="1" noChangeArrowheads="1" noChangeShapeType="1" noTextEdit="1"/>
              </p:cNvSpPr>
              <p:nvPr/>
            </p:nvSpPr>
            <p:spPr>
              <a:xfrm>
                <a:off x="1181999" y="5462789"/>
                <a:ext cx="4484561" cy="560346"/>
              </a:xfrm>
              <a:prstGeom prst="rect">
                <a:avLst/>
              </a:prstGeom>
              <a:blipFill>
                <a:blip r:embed="rId4"/>
                <a:stretch>
                  <a:fillRect l="-2825" t="-6667" b="-3777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8449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27E8A-8C9F-4CE6-0CE0-2C63990D0ED5}"/>
              </a:ext>
            </a:extLst>
          </p:cNvPr>
          <p:cNvSpPr>
            <a:spLocks noGrp="1"/>
          </p:cNvSpPr>
          <p:nvPr>
            <p:ph type="title"/>
          </p:nvPr>
        </p:nvSpPr>
        <p:spPr/>
        <p:txBody>
          <a:bodyPr/>
          <a:lstStyle/>
          <a:p>
            <a:r>
              <a:rPr kumimoji="1" lang="ja-JP" altLang="en-US"/>
              <a:t>議論：回帰分析に対するイメージ</a:t>
            </a:r>
          </a:p>
        </p:txBody>
      </p:sp>
      <p:sp>
        <p:nvSpPr>
          <p:cNvPr id="3" name="コンテンツ プレースホルダー 2">
            <a:extLst>
              <a:ext uri="{FF2B5EF4-FFF2-40B4-BE49-F238E27FC236}">
                <a16:creationId xmlns:a16="http://schemas.microsoft.com/office/drawing/2014/main" id="{64C8F82F-3000-5717-9F2E-F79D7C254710}"/>
              </a:ext>
            </a:extLst>
          </p:cNvPr>
          <p:cNvSpPr>
            <a:spLocks noGrp="1"/>
          </p:cNvSpPr>
          <p:nvPr>
            <p:ph idx="1"/>
          </p:nvPr>
        </p:nvSpPr>
        <p:spPr/>
        <p:txBody>
          <a:bodyPr/>
          <a:lstStyle/>
          <a:p>
            <a:r>
              <a:rPr kumimoji="1" lang="ja-JP" altLang="en-US"/>
              <a:t>「回帰分析」に対するイメージを教えて下さい</a:t>
            </a:r>
            <a:endParaRPr kumimoji="1" lang="en-US" altLang="ja-JP" dirty="0"/>
          </a:p>
          <a:p>
            <a:r>
              <a:rPr lang="ja-JP" altLang="en-US"/>
              <a:t>なんのためにやるのか？</a:t>
            </a:r>
            <a:endParaRPr lang="en-US" altLang="ja-JP" dirty="0"/>
          </a:p>
          <a:p>
            <a:r>
              <a:rPr kumimoji="1" lang="ja-JP" altLang="en-US"/>
              <a:t>なにをするのか？</a:t>
            </a:r>
            <a:endParaRPr kumimoji="1" lang="en-US" altLang="ja-JP" dirty="0"/>
          </a:p>
          <a:p>
            <a:r>
              <a:rPr kumimoji="1" lang="ja-JP" altLang="en-US"/>
              <a:t>どういうときに使うのか？</a:t>
            </a:r>
            <a:endParaRPr kumimoji="1" lang="en-US" altLang="ja-JP" dirty="0"/>
          </a:p>
          <a:p>
            <a:r>
              <a:rPr lang="ja-JP" altLang="en-US"/>
              <a:t>など</a:t>
            </a:r>
            <a:endParaRPr kumimoji="1" lang="ja-JP" altLang="en-US"/>
          </a:p>
        </p:txBody>
      </p:sp>
    </p:spTree>
    <p:extLst>
      <p:ext uri="{BB962C8B-B14F-4D97-AF65-F5344CB8AC3E}">
        <p14:creationId xmlns:p14="http://schemas.microsoft.com/office/powerpoint/2010/main" val="1813113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32635-7556-9E2F-8AEE-9F4E8E95145B}"/>
              </a:ext>
            </a:extLst>
          </p:cNvPr>
          <p:cNvSpPr>
            <a:spLocks noGrp="1"/>
          </p:cNvSpPr>
          <p:nvPr>
            <p:ph type="title"/>
          </p:nvPr>
        </p:nvSpPr>
        <p:spPr/>
        <p:txBody>
          <a:bodyPr/>
          <a:lstStyle/>
          <a:p>
            <a:r>
              <a:rPr lang="ja-JP" altLang="en-US"/>
              <a:t>統計的結果と理論の乖離</a:t>
            </a:r>
            <a:endParaRPr kumimoji="1" lang="ja-JP" altLang="en-US"/>
          </a:p>
        </p:txBody>
      </p:sp>
      <p:sp>
        <p:nvSpPr>
          <p:cNvPr id="3" name="コンテンツ プレースホルダー 2">
            <a:extLst>
              <a:ext uri="{FF2B5EF4-FFF2-40B4-BE49-F238E27FC236}">
                <a16:creationId xmlns:a16="http://schemas.microsoft.com/office/drawing/2014/main" id="{7DB5E3B7-6978-71D7-F925-AA1249F48576}"/>
              </a:ext>
            </a:extLst>
          </p:cNvPr>
          <p:cNvSpPr>
            <a:spLocks noGrp="1"/>
          </p:cNvSpPr>
          <p:nvPr>
            <p:ph idx="1"/>
          </p:nvPr>
        </p:nvSpPr>
        <p:spPr/>
        <p:txBody>
          <a:bodyPr/>
          <a:lstStyle/>
          <a:p>
            <a:r>
              <a:rPr kumimoji="1" lang="en-US" altLang="ja-JP" dirty="0"/>
              <a:t>X</a:t>
            </a:r>
            <a:r>
              <a:rPr kumimoji="1" lang="ja-JP" altLang="en-US"/>
              <a:t>と</a:t>
            </a:r>
            <a:r>
              <a:rPr kumimoji="1" lang="en-US" altLang="ja-JP" dirty="0"/>
              <a:t>Y</a:t>
            </a:r>
            <a:r>
              <a:rPr kumimoji="1" lang="ja-JP" altLang="en-US"/>
              <a:t>の関係が因果関係であろうがなかろうが、相関関係があれば</a:t>
            </a:r>
            <a:r>
              <a:rPr kumimoji="1" lang="en-US" altLang="ja-JP" dirty="0"/>
              <a:t>β</a:t>
            </a:r>
            <a:r>
              <a:rPr lang="ja-JP" altLang="en-US"/>
              <a:t>は推定できる</a:t>
            </a:r>
            <a:endParaRPr lang="en-US" altLang="ja-JP" dirty="0"/>
          </a:p>
          <a:p>
            <a:r>
              <a:rPr kumimoji="1" lang="ja-JP" altLang="en-US"/>
              <a:t>しかし、その</a:t>
            </a:r>
            <a:r>
              <a:rPr kumimoji="1" lang="en-US" altLang="ja-JP" dirty="0"/>
              <a:t>β</a:t>
            </a:r>
            <a:r>
              <a:rPr lang="ja-JP" altLang="en-US"/>
              <a:t>によって理論を実証できたとは言えない</a:t>
            </a:r>
            <a:endParaRPr lang="en-US" altLang="ja-JP" dirty="0"/>
          </a:p>
          <a:p>
            <a:pPr lvl="1"/>
            <a:r>
              <a:rPr kumimoji="1" lang="ja-JP" altLang="en-US"/>
              <a:t>因果関係があるとは言えない</a:t>
            </a:r>
            <a:endParaRPr kumimoji="1" lang="en-US" altLang="ja-JP" dirty="0"/>
          </a:p>
          <a:p>
            <a:pPr lvl="1"/>
            <a:endParaRPr lang="en-US" altLang="ja-JP" dirty="0"/>
          </a:p>
          <a:p>
            <a:r>
              <a:rPr lang="ja-JP" altLang="en-US"/>
              <a:t>データの構造に依存する</a:t>
            </a:r>
            <a:endParaRPr kumimoji="1" lang="en-US" altLang="ja-JP" dirty="0"/>
          </a:p>
          <a:p>
            <a:endParaRPr kumimoji="1" lang="en-US" altLang="ja-JP" dirty="0"/>
          </a:p>
          <a:p>
            <a:r>
              <a:rPr lang="ja-JP" altLang="en-US"/>
              <a:t>ではどうすればよいのか？</a:t>
            </a:r>
            <a:endParaRPr kumimoji="1" lang="ja-JP" altLang="en-US"/>
          </a:p>
        </p:txBody>
      </p:sp>
    </p:spTree>
    <p:extLst>
      <p:ext uri="{BB962C8B-B14F-4D97-AF65-F5344CB8AC3E}">
        <p14:creationId xmlns:p14="http://schemas.microsoft.com/office/powerpoint/2010/main" val="43179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3FC9A-0CA9-16A5-8194-35368C924921}"/>
              </a:ext>
            </a:extLst>
          </p:cNvPr>
          <p:cNvSpPr>
            <a:spLocks noGrp="1"/>
          </p:cNvSpPr>
          <p:nvPr>
            <p:ph type="title"/>
          </p:nvPr>
        </p:nvSpPr>
        <p:spPr/>
        <p:txBody>
          <a:bodyPr/>
          <a:lstStyle/>
          <a:p>
            <a:r>
              <a:rPr kumimoji="1" lang="ja-JP" altLang="en-US"/>
              <a:t>理想：実験</a:t>
            </a:r>
          </a:p>
        </p:txBody>
      </p:sp>
      <p:sp>
        <p:nvSpPr>
          <p:cNvPr id="3" name="コンテンツ プレースホルダー 2">
            <a:extLst>
              <a:ext uri="{FF2B5EF4-FFF2-40B4-BE49-F238E27FC236}">
                <a16:creationId xmlns:a16="http://schemas.microsoft.com/office/drawing/2014/main" id="{6E8E41A8-1578-8CF4-E50D-B598EFB4A474}"/>
              </a:ext>
            </a:extLst>
          </p:cNvPr>
          <p:cNvSpPr>
            <a:spLocks noGrp="1"/>
          </p:cNvSpPr>
          <p:nvPr>
            <p:ph idx="1"/>
          </p:nvPr>
        </p:nvSpPr>
        <p:spPr>
          <a:xfrm>
            <a:off x="838200" y="1375216"/>
            <a:ext cx="5484779" cy="4801748"/>
          </a:xfrm>
        </p:spPr>
        <p:txBody>
          <a:bodyPr/>
          <a:lstStyle/>
          <a:p>
            <a:r>
              <a:rPr kumimoji="1" lang="ja-JP" altLang="en-US"/>
              <a:t>理想的なものは</a:t>
            </a:r>
            <a:r>
              <a:rPr kumimoji="1" lang="ja-JP" altLang="en-US">
                <a:solidFill>
                  <a:srgbClr val="FF9500"/>
                </a:solidFill>
              </a:rPr>
              <a:t>実験</a:t>
            </a:r>
            <a:endParaRPr kumimoji="1" lang="en-US" altLang="ja-JP" dirty="0">
              <a:solidFill>
                <a:srgbClr val="FF9500"/>
              </a:solidFill>
            </a:endParaRPr>
          </a:p>
          <a:p>
            <a:r>
              <a:rPr lang="ja-JP" altLang="en-US"/>
              <a:t>すべての条件を揃えて、</a:t>
            </a:r>
            <a:r>
              <a:rPr lang="en-US" altLang="ja-JP" dirty="0"/>
              <a:t>X</a:t>
            </a:r>
            <a:r>
              <a:rPr lang="ja-JP" altLang="en-US"/>
              <a:t>のみ変えた結果を比較することができる</a:t>
            </a:r>
            <a:endParaRPr kumimoji="1" lang="en-US" altLang="ja-JP" dirty="0"/>
          </a:p>
        </p:txBody>
      </p:sp>
      <p:pic>
        <p:nvPicPr>
          <p:cNvPr id="5" name="図 4">
            <a:extLst>
              <a:ext uri="{FF2B5EF4-FFF2-40B4-BE49-F238E27FC236}">
                <a16:creationId xmlns:a16="http://schemas.microsoft.com/office/drawing/2014/main" id="{48FEF7A2-1E37-BB53-F47D-3096551ED490}"/>
              </a:ext>
            </a:extLst>
          </p:cNvPr>
          <p:cNvPicPr>
            <a:picLocks noChangeAspect="1"/>
          </p:cNvPicPr>
          <p:nvPr/>
        </p:nvPicPr>
        <p:blipFill>
          <a:blip r:embed="rId2"/>
          <a:stretch>
            <a:fillRect/>
          </a:stretch>
        </p:blipFill>
        <p:spPr>
          <a:xfrm>
            <a:off x="6441331" y="1589223"/>
            <a:ext cx="5322381" cy="4819479"/>
          </a:xfrm>
          <a:prstGeom prst="rect">
            <a:avLst/>
          </a:prstGeom>
        </p:spPr>
      </p:pic>
    </p:spTree>
    <p:extLst>
      <p:ext uri="{BB962C8B-B14F-4D97-AF65-F5344CB8AC3E}">
        <p14:creationId xmlns:p14="http://schemas.microsoft.com/office/powerpoint/2010/main" val="1785894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3FC9A-0CA9-16A5-8194-35368C924921}"/>
              </a:ext>
            </a:extLst>
          </p:cNvPr>
          <p:cNvSpPr>
            <a:spLocks noGrp="1"/>
          </p:cNvSpPr>
          <p:nvPr>
            <p:ph type="title"/>
          </p:nvPr>
        </p:nvSpPr>
        <p:spPr/>
        <p:txBody>
          <a:bodyPr/>
          <a:lstStyle/>
          <a:p>
            <a:r>
              <a:rPr kumimoji="1" lang="ja-JP" altLang="en-US"/>
              <a:t>理想：実験</a:t>
            </a:r>
          </a:p>
        </p:txBody>
      </p:sp>
      <p:sp>
        <p:nvSpPr>
          <p:cNvPr id="3" name="コンテンツ プレースホルダー 2">
            <a:extLst>
              <a:ext uri="{FF2B5EF4-FFF2-40B4-BE49-F238E27FC236}">
                <a16:creationId xmlns:a16="http://schemas.microsoft.com/office/drawing/2014/main" id="{6E8E41A8-1578-8CF4-E50D-B598EFB4A474}"/>
              </a:ext>
            </a:extLst>
          </p:cNvPr>
          <p:cNvSpPr>
            <a:spLocks noGrp="1"/>
          </p:cNvSpPr>
          <p:nvPr>
            <p:ph idx="1"/>
          </p:nvPr>
        </p:nvSpPr>
        <p:spPr>
          <a:xfrm>
            <a:off x="838200" y="1375216"/>
            <a:ext cx="11165732" cy="4801748"/>
          </a:xfrm>
        </p:spPr>
        <p:txBody>
          <a:bodyPr/>
          <a:lstStyle/>
          <a:p>
            <a:r>
              <a:rPr kumimoji="1" lang="ja-JP" altLang="en-US"/>
              <a:t>理想的なものは</a:t>
            </a:r>
            <a:r>
              <a:rPr kumimoji="1" lang="ja-JP" altLang="en-US">
                <a:solidFill>
                  <a:srgbClr val="FF9500"/>
                </a:solidFill>
              </a:rPr>
              <a:t>実験</a:t>
            </a:r>
            <a:endParaRPr kumimoji="1" lang="en-US" altLang="ja-JP" dirty="0">
              <a:solidFill>
                <a:srgbClr val="FF9500"/>
              </a:solidFill>
            </a:endParaRPr>
          </a:p>
          <a:p>
            <a:r>
              <a:rPr lang="ja-JP" altLang="en-US"/>
              <a:t>すべての条件を揃えて、</a:t>
            </a:r>
            <a:r>
              <a:rPr lang="en-US" altLang="ja-JP" dirty="0"/>
              <a:t>X</a:t>
            </a:r>
            <a:r>
              <a:rPr lang="ja-JP" altLang="en-US"/>
              <a:t>のみ変えた結果を比較することができる</a:t>
            </a:r>
            <a:endParaRPr kumimoji="1" lang="en-US" altLang="ja-JP" dirty="0"/>
          </a:p>
        </p:txBody>
      </p:sp>
      <p:pic>
        <p:nvPicPr>
          <p:cNvPr id="2050" name="Picture 2">
            <a:extLst>
              <a:ext uri="{FF2B5EF4-FFF2-40B4-BE49-F238E27FC236}">
                <a16:creationId xmlns:a16="http://schemas.microsoft.com/office/drawing/2014/main" id="{0DB19C07-F71C-92C2-B50D-A5182C7E0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563" y="3314026"/>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0E40FB5-D1A9-BBF6-6EC1-694BF88F2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674" y="3610101"/>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F633F37-CB6C-5C74-09C5-D3927E883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326" y="3937036"/>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0AA0FB4-4C1C-6744-C14C-5BB413C30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544" y="4081298"/>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1D11B95-9D7A-52BD-0246-EAE34DB0D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945" y="4637842"/>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D7B8970-B693-04C9-4BAA-EDC3BCC3E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819" y="4756061"/>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9419D23-BD5D-FB4E-8D3B-A42766E10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563" y="5017419"/>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2E2DBC5-C231-C93A-0B3B-6D83E00DB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674" y="3188302"/>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E74CC31-9DA4-C056-6155-4779B6CB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437" y="4072972"/>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4908528-B447-5613-99D1-337D570CE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299" y="5318878"/>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DF000BA-001C-1A01-553C-44C54E78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646" y="4849443"/>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F86D38B-FDB3-1288-1220-EB2370D65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33" y="3358469"/>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0DBEC5F-0F69-1660-F837-A758E4A0B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544" y="3654544"/>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2D6AE69-323B-4DC7-9DB6-BE1B5C11F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196" y="3981479"/>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3568A8BB-CEE8-35EA-9872-64927E496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414" y="4125741"/>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213E02D-BAE1-EA9B-6D1F-5E09DF0D1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815" y="4682285"/>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6BC1C0E6-8E17-CA9B-5B50-2DC8B1615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9689" y="4800504"/>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D0ACB9DC-D5C9-F1AA-6F57-128FF1DBB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433" y="5061862"/>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3097395C-3C94-0085-7C99-847F2A661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544" y="3232745"/>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DB67F7B-7045-5423-44A2-0E5C64B90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307" y="4117415"/>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CC6DEA17-E58E-8725-CE26-2CDB6F979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169" y="5363321"/>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09C9F01-B09A-E6C4-5AB2-BF4DF21BE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516" y="4893886"/>
            <a:ext cx="566111" cy="6810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674D905-9AA6-CC9D-8E39-6D3BE581D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469" y="2326669"/>
            <a:ext cx="2844346" cy="256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0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A87E9F-C079-3532-88E0-E6E0ED3680A2}"/>
              </a:ext>
            </a:extLst>
          </p:cNvPr>
          <p:cNvSpPr>
            <a:spLocks noGrp="1"/>
          </p:cNvSpPr>
          <p:nvPr>
            <p:ph type="title"/>
          </p:nvPr>
        </p:nvSpPr>
        <p:spPr/>
        <p:txBody>
          <a:bodyPr/>
          <a:lstStyle/>
          <a:p>
            <a:r>
              <a:rPr kumimoji="1" lang="ja-JP" altLang="en-US"/>
              <a:t>実験の例：</a:t>
            </a:r>
          </a:p>
        </p:txBody>
      </p:sp>
      <p:sp>
        <p:nvSpPr>
          <p:cNvPr id="3" name="コンテンツ プレースホルダー 2">
            <a:extLst>
              <a:ext uri="{FF2B5EF4-FFF2-40B4-BE49-F238E27FC236}">
                <a16:creationId xmlns:a16="http://schemas.microsoft.com/office/drawing/2014/main" id="{E9A5F277-99F1-6DA9-8F78-A30F07E61BA3}"/>
              </a:ext>
            </a:extLst>
          </p:cNvPr>
          <p:cNvSpPr>
            <a:spLocks noGrp="1"/>
          </p:cNvSpPr>
          <p:nvPr>
            <p:ph idx="1"/>
          </p:nvPr>
        </p:nvSpPr>
        <p:spPr>
          <a:xfrm>
            <a:off x="838200" y="1375216"/>
            <a:ext cx="5484779" cy="4801748"/>
          </a:xfrm>
        </p:spPr>
        <p:txBody>
          <a:bodyPr/>
          <a:lstStyle/>
          <a:p>
            <a:r>
              <a:rPr kumimoji="1" lang="ja-JP" altLang="en-US"/>
              <a:t>片方のグループをコントロール（対照群）</a:t>
            </a:r>
            <a:endParaRPr kumimoji="1" lang="en-US" altLang="ja-JP" dirty="0"/>
          </a:p>
          <a:p>
            <a:r>
              <a:rPr kumimoji="1" lang="ja-JP" altLang="en-US"/>
              <a:t>もう一方のグループに処置</a:t>
            </a:r>
            <a:r>
              <a:rPr kumimoji="1" lang="en-US" altLang="ja-JP" dirty="0"/>
              <a:t>X</a:t>
            </a:r>
            <a:r>
              <a:rPr kumimoji="1" lang="ja-JP" altLang="en-US"/>
              <a:t>を施す処置群</a:t>
            </a:r>
            <a:endParaRPr kumimoji="1" lang="en-US" altLang="ja-JP" dirty="0"/>
          </a:p>
          <a:p>
            <a:r>
              <a:rPr lang="ja-JP" altLang="en-US"/>
              <a:t>結果は？</a:t>
            </a:r>
            <a:endParaRPr lang="en-US" altLang="ja-JP" dirty="0"/>
          </a:p>
          <a:p>
            <a:pPr lvl="1"/>
            <a:r>
              <a:rPr kumimoji="1" lang="ja-JP" altLang="en-US"/>
              <a:t>平均値が異なる</a:t>
            </a:r>
            <a:endParaRPr kumimoji="1" lang="en-US" altLang="ja-JP" dirty="0"/>
          </a:p>
          <a:p>
            <a:pPr lvl="1"/>
            <a:r>
              <a:rPr kumimoji="1" lang="ja-JP" altLang="en-US"/>
              <a:t>二群の比較：</a:t>
            </a:r>
            <a:r>
              <a:rPr lang="ja-JP" altLang="en-US"/>
              <a:t>ｔ</a:t>
            </a:r>
            <a:r>
              <a:rPr kumimoji="1" lang="ja-JP" altLang="en-US"/>
              <a:t>検定</a:t>
            </a:r>
            <a:endParaRPr lang="en-US" altLang="ja-JP" dirty="0"/>
          </a:p>
          <a:p>
            <a:r>
              <a:rPr kumimoji="1" lang="ja-JP" altLang="en-US"/>
              <a:t>回帰で書くと？</a:t>
            </a:r>
            <a:endParaRPr kumimoji="1" lang="en-US" altLang="ja-JP" dirty="0"/>
          </a:p>
        </p:txBody>
      </p:sp>
      <p:pic>
        <p:nvPicPr>
          <p:cNvPr id="4" name="図 3">
            <a:extLst>
              <a:ext uri="{FF2B5EF4-FFF2-40B4-BE49-F238E27FC236}">
                <a16:creationId xmlns:a16="http://schemas.microsoft.com/office/drawing/2014/main" id="{6246D5F4-A4F1-624D-866B-401B1753CF37}"/>
              </a:ext>
            </a:extLst>
          </p:cNvPr>
          <p:cNvPicPr>
            <a:picLocks noChangeAspect="1"/>
          </p:cNvPicPr>
          <p:nvPr/>
        </p:nvPicPr>
        <p:blipFill>
          <a:blip r:embed="rId2"/>
          <a:stretch>
            <a:fillRect/>
          </a:stretch>
        </p:blipFill>
        <p:spPr>
          <a:xfrm>
            <a:off x="6096000" y="1375216"/>
            <a:ext cx="5745615" cy="5202722"/>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1D0F7B6-1941-FDC6-9B9E-15E37DF492CC}"/>
                  </a:ext>
                </a:extLst>
              </p:cNvPr>
              <p:cNvSpPr txBox="1"/>
              <p:nvPr/>
            </p:nvSpPr>
            <p:spPr>
              <a:xfrm>
                <a:off x="1231007" y="5203541"/>
                <a:ext cx="4472186" cy="558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600" i="1" smtClean="0">
                          <a:solidFill>
                            <a:schemeClr val="tx1">
                              <a:lumMod val="50000"/>
                              <a:lumOff val="50000"/>
                            </a:schemeClr>
                          </a:solidFill>
                          <a:latin typeface="Cambria Math" panose="02040503050406030204" pitchFamily="18" charset="0"/>
                        </a:rPr>
                        <m:t>重さ</m:t>
                      </m:r>
                      <m:r>
                        <a:rPr kumimoji="1" lang="en-US" altLang="ja-JP" sz="3600" b="0" i="1" smtClean="0">
                          <a:solidFill>
                            <a:schemeClr val="tx1">
                              <a:lumMod val="50000"/>
                              <a:lumOff val="50000"/>
                            </a:schemeClr>
                          </a:solidFill>
                          <a:latin typeface="Cambria Math" panose="02040503050406030204" pitchFamily="18" charset="0"/>
                        </a:rPr>
                        <m:t>=</m:t>
                      </m:r>
                      <m:r>
                        <a:rPr kumimoji="1" lang="en-US" altLang="ja-JP" sz="3600" b="0" i="1" smtClean="0">
                          <a:solidFill>
                            <a:schemeClr val="tx1">
                              <a:lumMod val="50000"/>
                              <a:lumOff val="50000"/>
                            </a:schemeClr>
                          </a:solidFill>
                          <a:latin typeface="Cambria Math" panose="02040503050406030204" pitchFamily="18" charset="0"/>
                        </a:rPr>
                        <m:t>𝛼</m:t>
                      </m:r>
                      <m:r>
                        <a:rPr kumimoji="1" lang="en-US" altLang="ja-JP" sz="3600" b="0" i="1" smtClean="0">
                          <a:solidFill>
                            <a:schemeClr val="tx1">
                              <a:lumMod val="50000"/>
                              <a:lumOff val="50000"/>
                            </a:schemeClr>
                          </a:solidFill>
                          <a:latin typeface="Cambria Math" panose="02040503050406030204" pitchFamily="18" charset="0"/>
                        </a:rPr>
                        <m:t>+</m:t>
                      </m:r>
                      <m:r>
                        <a:rPr kumimoji="1" lang="en-US" altLang="ja-JP" sz="3600" b="0" i="1" smtClean="0">
                          <a:solidFill>
                            <a:schemeClr val="tx1">
                              <a:lumMod val="50000"/>
                              <a:lumOff val="50000"/>
                            </a:schemeClr>
                          </a:solidFill>
                          <a:latin typeface="Cambria Math" panose="02040503050406030204" pitchFamily="18" charset="0"/>
                        </a:rPr>
                        <m:t>𝛽</m:t>
                      </m:r>
                      <m:r>
                        <a:rPr lang="ja-JP" altLang="en-US" sz="3600" i="1">
                          <a:solidFill>
                            <a:schemeClr val="tx1">
                              <a:lumMod val="50000"/>
                              <a:lumOff val="50000"/>
                            </a:schemeClr>
                          </a:solidFill>
                          <a:latin typeface="Cambria Math" panose="02040503050406030204" pitchFamily="18" charset="0"/>
                        </a:rPr>
                        <m:t>処置</m:t>
                      </m:r>
                      <m:r>
                        <a:rPr kumimoji="1" lang="en-US" altLang="ja-JP" sz="3600" b="0" i="1" smtClean="0">
                          <a:solidFill>
                            <a:schemeClr val="tx1">
                              <a:lumMod val="50000"/>
                              <a:lumOff val="50000"/>
                            </a:schemeClr>
                          </a:solidFill>
                          <a:latin typeface="Cambria Math" panose="02040503050406030204" pitchFamily="18" charset="0"/>
                        </a:rPr>
                        <m:t>+</m:t>
                      </m:r>
                      <m:r>
                        <a:rPr kumimoji="1" lang="en-US" altLang="ja-JP" sz="3600" b="0" i="1" smtClean="0">
                          <a:solidFill>
                            <a:schemeClr val="tx1">
                              <a:lumMod val="50000"/>
                              <a:lumOff val="50000"/>
                            </a:schemeClr>
                          </a:solidFill>
                          <a:latin typeface="Cambria Math" panose="02040503050406030204" pitchFamily="18" charset="0"/>
                        </a:rPr>
                        <m:t>𝜀</m:t>
                      </m:r>
                    </m:oMath>
                  </m:oMathPara>
                </a14:m>
                <a:endParaRPr kumimoji="1" lang="ja-JP" altLang="en-US" sz="3600">
                  <a:solidFill>
                    <a:schemeClr val="tx1">
                      <a:lumMod val="50000"/>
                      <a:lumOff val="50000"/>
                    </a:schemeClr>
                  </a:solidFill>
                </a:endParaRPr>
              </a:p>
            </p:txBody>
          </p:sp>
        </mc:Choice>
        <mc:Fallback xmlns="">
          <p:sp>
            <p:nvSpPr>
              <p:cNvPr id="5" name="テキスト ボックス 4">
                <a:extLst>
                  <a:ext uri="{FF2B5EF4-FFF2-40B4-BE49-F238E27FC236}">
                    <a16:creationId xmlns:a16="http://schemas.microsoft.com/office/drawing/2014/main" id="{51D0F7B6-1941-FDC6-9B9E-15E37DF492CC}"/>
                  </a:ext>
                </a:extLst>
              </p:cNvPr>
              <p:cNvSpPr txBox="1">
                <a:spLocks noRot="1" noChangeAspect="1" noMove="1" noResize="1" noEditPoints="1" noAdjustHandles="1" noChangeArrowheads="1" noChangeShapeType="1" noTextEdit="1"/>
              </p:cNvSpPr>
              <p:nvPr/>
            </p:nvSpPr>
            <p:spPr>
              <a:xfrm>
                <a:off x="1231007" y="5203541"/>
                <a:ext cx="4472186" cy="558486"/>
              </a:xfrm>
              <a:prstGeom prst="rect">
                <a:avLst/>
              </a:prstGeom>
              <a:blipFill>
                <a:blip r:embed="rId3"/>
                <a:stretch>
                  <a:fillRect l="-2542" t="-6667" b="-355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79ECD72-D5F0-3EBC-C43E-02070663EE41}"/>
              </a:ext>
            </a:extLst>
          </p:cNvPr>
          <p:cNvSpPr txBox="1"/>
          <p:nvPr/>
        </p:nvSpPr>
        <p:spPr>
          <a:xfrm>
            <a:off x="823608" y="6054286"/>
            <a:ext cx="5272392" cy="646331"/>
          </a:xfrm>
          <a:prstGeom prst="rect">
            <a:avLst/>
          </a:prstGeom>
          <a:noFill/>
        </p:spPr>
        <p:txBody>
          <a:bodyPr wrap="square" rtlCol="0">
            <a:spAutoFit/>
          </a:bodyPr>
          <a:lstStyle/>
          <a:p>
            <a:r>
              <a:rPr lang="ja-JP" altLang="en-US">
                <a:solidFill>
                  <a:schemeClr val="tx1">
                    <a:lumMod val="50000"/>
                    <a:lumOff val="50000"/>
                  </a:schemeClr>
                </a:solidFill>
              </a:rPr>
              <a:t>処置という変数は対照群に属するなら</a:t>
            </a:r>
            <a:r>
              <a:rPr lang="en-US" altLang="ja-JP" dirty="0">
                <a:solidFill>
                  <a:schemeClr val="tx1">
                    <a:lumMod val="50000"/>
                    <a:lumOff val="50000"/>
                  </a:schemeClr>
                </a:solidFill>
              </a:rPr>
              <a:t>0</a:t>
            </a:r>
            <a:r>
              <a:rPr lang="ja-JP" altLang="en-US">
                <a:solidFill>
                  <a:schemeClr val="tx1">
                    <a:lumMod val="50000"/>
                    <a:lumOff val="50000"/>
                  </a:schemeClr>
                </a:solidFill>
              </a:rPr>
              <a:t>、処置群に属するなら</a:t>
            </a:r>
            <a:r>
              <a:rPr lang="en-US" altLang="ja-JP" dirty="0">
                <a:solidFill>
                  <a:schemeClr val="tx1">
                    <a:lumMod val="50000"/>
                    <a:lumOff val="50000"/>
                  </a:schemeClr>
                </a:solidFill>
              </a:rPr>
              <a:t>1</a:t>
            </a:r>
            <a:r>
              <a:rPr lang="ja-JP" altLang="en-US">
                <a:solidFill>
                  <a:schemeClr val="tx1">
                    <a:lumMod val="50000"/>
                    <a:lumOff val="50000"/>
                  </a:schemeClr>
                </a:solidFill>
              </a:rPr>
              <a:t>というダミー変数</a:t>
            </a:r>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174056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F8999E-BE17-7100-42AF-2BCF5976C5F1}"/>
              </a:ext>
            </a:extLst>
          </p:cNvPr>
          <p:cNvSpPr>
            <a:spLocks noGrp="1"/>
          </p:cNvSpPr>
          <p:nvPr>
            <p:ph type="title"/>
          </p:nvPr>
        </p:nvSpPr>
        <p:spPr/>
        <p:txBody>
          <a:bodyPr/>
          <a:lstStyle/>
          <a:p>
            <a:r>
              <a:rPr kumimoji="1" lang="ja-JP" altLang="en-US"/>
              <a:t>社会科学における実験</a:t>
            </a:r>
          </a:p>
        </p:txBody>
      </p:sp>
      <p:sp>
        <p:nvSpPr>
          <p:cNvPr id="3" name="コンテンツ プレースホルダー 2">
            <a:extLst>
              <a:ext uri="{FF2B5EF4-FFF2-40B4-BE49-F238E27FC236}">
                <a16:creationId xmlns:a16="http://schemas.microsoft.com/office/drawing/2014/main" id="{0A17527E-89F8-B9F0-8B19-627666ACF00D}"/>
              </a:ext>
            </a:extLst>
          </p:cNvPr>
          <p:cNvSpPr>
            <a:spLocks noGrp="1"/>
          </p:cNvSpPr>
          <p:nvPr>
            <p:ph idx="1"/>
          </p:nvPr>
        </p:nvSpPr>
        <p:spPr>
          <a:xfrm>
            <a:off x="838200" y="1375216"/>
            <a:ext cx="6243536" cy="4801748"/>
          </a:xfrm>
        </p:spPr>
        <p:txBody>
          <a:bodyPr/>
          <a:lstStyle/>
          <a:p>
            <a:r>
              <a:rPr kumimoji="1" lang="ja-JP" altLang="en-US"/>
              <a:t>ノーベル経済学賞（</a:t>
            </a:r>
            <a:r>
              <a:rPr kumimoji="1" lang="en-US" altLang="ja-JP" dirty="0"/>
              <a:t>2019</a:t>
            </a:r>
            <a:r>
              <a:rPr kumimoji="1" lang="ja-JP" altLang="en-US"/>
              <a:t>年</a:t>
            </a:r>
            <a:r>
              <a:rPr lang="ja-JP" altLang="en-US"/>
              <a:t>）</a:t>
            </a:r>
            <a:endParaRPr lang="en-US" altLang="ja-JP" dirty="0"/>
          </a:p>
          <a:p>
            <a:r>
              <a:rPr kumimoji="1" lang="ja-JP" altLang="en-US"/>
              <a:t>「世界の貧困を改善するための実験的アプローチに関する功績」</a:t>
            </a:r>
            <a:endParaRPr kumimoji="1" lang="en-US" altLang="ja-JP" dirty="0"/>
          </a:p>
          <a:p>
            <a:endParaRPr lang="en-US" altLang="ja-JP" dirty="0"/>
          </a:p>
          <a:p>
            <a:r>
              <a:rPr kumimoji="1" lang="ja-JP" altLang="en-US"/>
              <a:t>ランダム化比較試験</a:t>
            </a:r>
            <a:r>
              <a:rPr kumimoji="1" lang="en-US" altLang="ja-JP" dirty="0"/>
              <a:t>(Randomized Controlled Trials: RCT)</a:t>
            </a:r>
            <a:r>
              <a:rPr kumimoji="1" lang="ja-JP" altLang="en-US"/>
              <a:t>と呼ばれる手法で、途上国における人々を対象に実験を行って、様々なエビデンスを発見した。</a:t>
            </a:r>
            <a:endParaRPr kumimoji="1" lang="en-US" altLang="ja-JP" dirty="0"/>
          </a:p>
          <a:p>
            <a:endParaRPr kumimoji="1" lang="en-US" altLang="ja-JP" dirty="0"/>
          </a:p>
        </p:txBody>
      </p:sp>
      <p:pic>
        <p:nvPicPr>
          <p:cNvPr id="5" name="図 4" descr="人, 男, 立つ, 写真 が含まれている画像&#10;&#10;自動的に生成された説明">
            <a:extLst>
              <a:ext uri="{FF2B5EF4-FFF2-40B4-BE49-F238E27FC236}">
                <a16:creationId xmlns:a16="http://schemas.microsoft.com/office/drawing/2014/main" id="{3F2E6C04-D414-E0A6-AF7E-671BB5654EA3}"/>
              </a:ext>
            </a:extLst>
          </p:cNvPr>
          <p:cNvPicPr>
            <a:picLocks noChangeAspect="1"/>
          </p:cNvPicPr>
          <p:nvPr/>
        </p:nvPicPr>
        <p:blipFill>
          <a:blip r:embed="rId2"/>
          <a:stretch>
            <a:fillRect/>
          </a:stretch>
        </p:blipFill>
        <p:spPr>
          <a:xfrm>
            <a:off x="7285131" y="1146725"/>
            <a:ext cx="4438320" cy="5431213"/>
          </a:xfrm>
          <a:prstGeom prst="rect">
            <a:avLst/>
          </a:prstGeom>
        </p:spPr>
      </p:pic>
    </p:spTree>
    <p:extLst>
      <p:ext uri="{BB962C8B-B14F-4D97-AF65-F5344CB8AC3E}">
        <p14:creationId xmlns:p14="http://schemas.microsoft.com/office/powerpoint/2010/main" val="381966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CF27AE-BB86-E73B-0DC3-D5028ABD0B13}"/>
              </a:ext>
            </a:extLst>
          </p:cNvPr>
          <p:cNvSpPr>
            <a:spLocks noGrp="1"/>
          </p:cNvSpPr>
          <p:nvPr>
            <p:ph type="title"/>
          </p:nvPr>
        </p:nvSpPr>
        <p:spPr/>
        <p:txBody>
          <a:bodyPr/>
          <a:lstStyle/>
          <a:p>
            <a:r>
              <a:rPr kumimoji="1" lang="ja-JP" altLang="en-US"/>
              <a:t>社会科学における実験</a:t>
            </a:r>
          </a:p>
        </p:txBody>
      </p:sp>
      <p:sp>
        <p:nvSpPr>
          <p:cNvPr id="3" name="コンテンツ プレースホルダー 2">
            <a:extLst>
              <a:ext uri="{FF2B5EF4-FFF2-40B4-BE49-F238E27FC236}">
                <a16:creationId xmlns:a16="http://schemas.microsoft.com/office/drawing/2014/main" id="{54DFBFD5-62AD-F50D-A3D0-3E165092598D}"/>
              </a:ext>
            </a:extLst>
          </p:cNvPr>
          <p:cNvSpPr>
            <a:spLocks noGrp="1"/>
          </p:cNvSpPr>
          <p:nvPr>
            <p:ph idx="1"/>
          </p:nvPr>
        </p:nvSpPr>
        <p:spPr/>
        <p:txBody>
          <a:bodyPr>
            <a:normAutofit lnSpcReduction="10000"/>
          </a:bodyPr>
          <a:lstStyle/>
          <a:p>
            <a:r>
              <a:rPr lang="ja-JP" altLang="en-US"/>
              <a:t>例：ケニアの農家が高い収量の肥料を買わないのはなぜか？</a:t>
            </a:r>
            <a:endParaRPr lang="en-US" altLang="ja-JP" dirty="0"/>
          </a:p>
          <a:p>
            <a:endParaRPr lang="en-US" altLang="ja-JP" dirty="0"/>
          </a:p>
          <a:p>
            <a:r>
              <a:rPr lang="ja-JP" altLang="en-US"/>
              <a:t>収穫による収入を得た直後に買えばよいのに、後で買えると思って先延ばしにした結果、肥料が必要なシーズンになったときにもうお金がない</a:t>
            </a:r>
            <a:endParaRPr lang="en-US" altLang="ja-JP" dirty="0"/>
          </a:p>
          <a:p>
            <a:r>
              <a:rPr kumimoji="1" lang="ja-JP" altLang="en-US"/>
              <a:t>収穫後に期間限定で割引引換券を販売して先延ばししにくくすることで肥料購入率を上昇させらえるのでは？</a:t>
            </a:r>
            <a:endParaRPr lang="en-US" altLang="ja-JP" dirty="0"/>
          </a:p>
          <a:p>
            <a:r>
              <a:rPr kumimoji="1" lang="ja-JP" altLang="en-US"/>
              <a:t>→</a:t>
            </a:r>
            <a:r>
              <a:rPr kumimoji="1" lang="en-US" altLang="ja-JP" dirty="0"/>
              <a:t>RCT</a:t>
            </a:r>
            <a:r>
              <a:rPr kumimoji="1" lang="ja-JP" altLang="en-US"/>
              <a:t>によって、証明</a:t>
            </a:r>
            <a:endParaRPr kumimoji="1" lang="en-US" altLang="ja-JP" dirty="0"/>
          </a:p>
          <a:p>
            <a:pPr lvl="1"/>
            <a:r>
              <a:rPr kumimoji="1" lang="ja-JP" altLang="en-US"/>
              <a:t>引換券を販売したグループのみの前後</a:t>
            </a:r>
            <a:r>
              <a:rPr lang="ja-JP" altLang="en-US"/>
              <a:t>を比較しても他の要素（その年の収穫など）を排除できない</a:t>
            </a:r>
            <a:endParaRPr lang="en-US" altLang="ja-JP" dirty="0"/>
          </a:p>
          <a:p>
            <a:pPr lvl="1"/>
            <a:r>
              <a:rPr kumimoji="1" lang="ja-JP" altLang="en-US"/>
              <a:t>できる限り引換券を販売するグループとそうでないグループをランダムに決定</a:t>
            </a:r>
          </a:p>
          <a:p>
            <a:endParaRPr kumimoji="1" lang="ja-JP" altLang="en-US"/>
          </a:p>
        </p:txBody>
      </p:sp>
    </p:spTree>
    <p:extLst>
      <p:ext uri="{BB962C8B-B14F-4D97-AF65-F5344CB8AC3E}">
        <p14:creationId xmlns:p14="http://schemas.microsoft.com/office/powerpoint/2010/main" val="2660101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9F627A-C4D2-0956-EDE8-26EDCBD7EF4A}"/>
              </a:ext>
            </a:extLst>
          </p:cNvPr>
          <p:cNvSpPr>
            <a:spLocks noGrp="1"/>
          </p:cNvSpPr>
          <p:nvPr>
            <p:ph type="title"/>
          </p:nvPr>
        </p:nvSpPr>
        <p:spPr/>
        <p:txBody>
          <a:bodyPr/>
          <a:lstStyle/>
          <a:p>
            <a:r>
              <a:rPr lang="en-US" altLang="ja-JP" dirty="0"/>
              <a:t>RCT</a:t>
            </a:r>
            <a:r>
              <a:rPr lang="ja-JP" altLang="en-US"/>
              <a:t>の短所</a:t>
            </a:r>
            <a:endParaRPr kumimoji="1" lang="ja-JP" altLang="en-US"/>
          </a:p>
        </p:txBody>
      </p:sp>
      <p:sp>
        <p:nvSpPr>
          <p:cNvPr id="3" name="コンテンツ プレースホルダー 2">
            <a:extLst>
              <a:ext uri="{FF2B5EF4-FFF2-40B4-BE49-F238E27FC236}">
                <a16:creationId xmlns:a16="http://schemas.microsoft.com/office/drawing/2014/main" id="{74B057C3-8323-BAC2-0F8E-AEACB16D0CA0}"/>
              </a:ext>
            </a:extLst>
          </p:cNvPr>
          <p:cNvSpPr>
            <a:spLocks noGrp="1"/>
          </p:cNvSpPr>
          <p:nvPr>
            <p:ph idx="1"/>
          </p:nvPr>
        </p:nvSpPr>
        <p:spPr/>
        <p:txBody>
          <a:bodyPr/>
          <a:lstStyle/>
          <a:p>
            <a:r>
              <a:rPr kumimoji="1" lang="ja-JP" altLang="en-US"/>
              <a:t>小さいスケールで実験することが多いため、その政策を大規模したときに同じことが起こるかどうか不明</a:t>
            </a:r>
            <a:endParaRPr kumimoji="1" lang="en-US" altLang="ja-JP" dirty="0"/>
          </a:p>
          <a:p>
            <a:r>
              <a:rPr kumimoji="1" lang="ja-JP" altLang="en-US"/>
              <a:t>費用・労力がかかる</a:t>
            </a:r>
            <a:endParaRPr kumimoji="1" lang="en-US" altLang="ja-JP" dirty="0"/>
          </a:p>
          <a:p>
            <a:r>
              <a:rPr lang="ja-JP" altLang="en-US"/>
              <a:t>長期的な効果を調べるのが難しい</a:t>
            </a:r>
            <a:endParaRPr kumimoji="1" lang="en-US" altLang="ja-JP" dirty="0"/>
          </a:p>
          <a:p>
            <a:r>
              <a:rPr lang="ja-JP" altLang="en-US"/>
              <a:t>倫理的・政治的に実験をできないケースは多々ある</a:t>
            </a:r>
            <a:endParaRPr lang="en-US" altLang="ja-JP" dirty="0"/>
          </a:p>
          <a:p>
            <a:endParaRPr kumimoji="1" lang="en-US" altLang="ja-JP" dirty="0"/>
          </a:p>
        </p:txBody>
      </p:sp>
    </p:spTree>
    <p:extLst>
      <p:ext uri="{BB962C8B-B14F-4D97-AF65-F5344CB8AC3E}">
        <p14:creationId xmlns:p14="http://schemas.microsoft.com/office/powerpoint/2010/main" val="182399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2AD211-BF1A-68C3-97F7-401F03393187}"/>
              </a:ext>
            </a:extLst>
          </p:cNvPr>
          <p:cNvSpPr>
            <a:spLocks noGrp="1"/>
          </p:cNvSpPr>
          <p:nvPr>
            <p:ph type="title"/>
          </p:nvPr>
        </p:nvSpPr>
        <p:spPr/>
        <p:txBody>
          <a:bodyPr/>
          <a:lstStyle/>
          <a:p>
            <a:r>
              <a:rPr kumimoji="1" lang="ja-JP" altLang="en-US"/>
              <a:t>現実：観察データ</a:t>
            </a:r>
          </a:p>
        </p:txBody>
      </p:sp>
      <p:sp>
        <p:nvSpPr>
          <p:cNvPr id="3" name="コンテンツ プレースホルダー 2">
            <a:extLst>
              <a:ext uri="{FF2B5EF4-FFF2-40B4-BE49-F238E27FC236}">
                <a16:creationId xmlns:a16="http://schemas.microsoft.com/office/drawing/2014/main" id="{5E92995B-14E5-4751-C104-237A52E2041D}"/>
              </a:ext>
            </a:extLst>
          </p:cNvPr>
          <p:cNvSpPr>
            <a:spLocks noGrp="1"/>
          </p:cNvSpPr>
          <p:nvPr>
            <p:ph idx="1"/>
          </p:nvPr>
        </p:nvSpPr>
        <p:spPr/>
        <p:txBody>
          <a:bodyPr/>
          <a:lstStyle/>
          <a:p>
            <a:r>
              <a:rPr kumimoji="1" lang="ja-JP" altLang="en-US"/>
              <a:t>社会は研究のために存在しているのではない</a:t>
            </a:r>
            <a:r>
              <a:rPr lang="en-US" altLang="ja-JP" dirty="0"/>
              <a:t>…</a:t>
            </a:r>
          </a:p>
          <a:p>
            <a:r>
              <a:rPr lang="ja-JP" altLang="en-US"/>
              <a:t>研究のための問いに対して、実験データを入手できることは少ない</a:t>
            </a:r>
            <a:endParaRPr lang="en-US" altLang="ja-JP" dirty="0"/>
          </a:p>
          <a:p>
            <a:r>
              <a:rPr kumimoji="1" lang="ja-JP" altLang="en-US"/>
              <a:t>我々が入手できるのは、実際に社会で起こったことを記録した観察データである事が多い</a:t>
            </a:r>
            <a:endParaRPr kumimoji="1" lang="en-US" altLang="ja-JP" dirty="0"/>
          </a:p>
        </p:txBody>
      </p:sp>
    </p:spTree>
    <p:extLst>
      <p:ext uri="{BB962C8B-B14F-4D97-AF65-F5344CB8AC3E}">
        <p14:creationId xmlns:p14="http://schemas.microsoft.com/office/powerpoint/2010/main" val="140479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16B50B-C26B-3303-5766-E18722F8D179}"/>
              </a:ext>
            </a:extLst>
          </p:cNvPr>
          <p:cNvSpPr>
            <a:spLocks noGrp="1"/>
          </p:cNvSpPr>
          <p:nvPr>
            <p:ph type="title"/>
          </p:nvPr>
        </p:nvSpPr>
        <p:spPr/>
        <p:txBody>
          <a:bodyPr/>
          <a:lstStyle/>
          <a:p>
            <a:r>
              <a:rPr kumimoji="1" lang="ja-JP" altLang="en-US"/>
              <a:t>方法１：自然実験</a:t>
            </a:r>
          </a:p>
        </p:txBody>
      </p:sp>
      <p:sp>
        <p:nvSpPr>
          <p:cNvPr id="3" name="コンテンツ プレースホルダー 2">
            <a:extLst>
              <a:ext uri="{FF2B5EF4-FFF2-40B4-BE49-F238E27FC236}">
                <a16:creationId xmlns:a16="http://schemas.microsoft.com/office/drawing/2014/main" id="{7966A2F0-64CF-3252-B895-13C7A6834069}"/>
              </a:ext>
            </a:extLst>
          </p:cNvPr>
          <p:cNvSpPr>
            <a:spLocks noGrp="1"/>
          </p:cNvSpPr>
          <p:nvPr>
            <p:ph idx="1"/>
          </p:nvPr>
        </p:nvSpPr>
        <p:spPr/>
        <p:txBody>
          <a:bodyPr>
            <a:normAutofit/>
          </a:bodyPr>
          <a:lstStyle/>
          <a:p>
            <a:r>
              <a:rPr lang="ja-JP" altLang="en-US">
                <a:solidFill>
                  <a:srgbClr val="FF9500"/>
                </a:solidFill>
              </a:rPr>
              <a:t>自然実験</a:t>
            </a:r>
            <a:r>
              <a:rPr lang="ja-JP" altLang="en-US"/>
              <a:t>：制度やその変更、自然災害、紛争など、誰も予測できなかったが結果的に実験のような介入になった現象を用いて、その影響や効果を推定する</a:t>
            </a:r>
            <a:r>
              <a:rPr lang="en-US" altLang="ja-JP" dirty="0"/>
              <a:t>*</a:t>
            </a:r>
          </a:p>
          <a:p>
            <a:endParaRPr kumimoji="1" lang="en-US" altLang="ja-JP" dirty="0"/>
          </a:p>
        </p:txBody>
      </p:sp>
      <p:sp>
        <p:nvSpPr>
          <p:cNvPr id="4" name="テキスト ボックス 3">
            <a:extLst>
              <a:ext uri="{FF2B5EF4-FFF2-40B4-BE49-F238E27FC236}">
                <a16:creationId xmlns:a16="http://schemas.microsoft.com/office/drawing/2014/main" id="{8892D326-02D9-1237-AEEF-2E52D4955D38}"/>
              </a:ext>
            </a:extLst>
          </p:cNvPr>
          <p:cNvSpPr txBox="1"/>
          <p:nvPr/>
        </p:nvSpPr>
        <p:spPr>
          <a:xfrm>
            <a:off x="2140085" y="6218234"/>
            <a:ext cx="6737742" cy="369332"/>
          </a:xfrm>
          <a:prstGeom prst="rect">
            <a:avLst/>
          </a:prstGeom>
          <a:noFill/>
        </p:spPr>
        <p:txBody>
          <a:bodyPr wrap="none" rtlCol="0">
            <a:spAutoFit/>
          </a:bodyPr>
          <a:lstStyle/>
          <a:p>
            <a:r>
              <a:rPr kumimoji="1" lang="en-US" altLang="ja-JP" dirty="0">
                <a:solidFill>
                  <a:schemeClr val="tx1">
                    <a:lumMod val="50000"/>
                    <a:lumOff val="50000"/>
                  </a:schemeClr>
                </a:solidFill>
              </a:rPr>
              <a:t>*</a:t>
            </a:r>
            <a:r>
              <a:rPr kumimoji="1" lang="ja-JP" altLang="en-US">
                <a:solidFill>
                  <a:schemeClr val="tx1">
                    <a:lumMod val="50000"/>
                    <a:lumOff val="50000"/>
                  </a:schemeClr>
                </a:solidFill>
              </a:rPr>
              <a:t>次に述べる疑似実験も含めて広義の自然実験と呼ぶこともある</a:t>
            </a:r>
          </a:p>
        </p:txBody>
      </p:sp>
    </p:spTree>
    <p:extLst>
      <p:ext uri="{BB962C8B-B14F-4D97-AF65-F5344CB8AC3E}">
        <p14:creationId xmlns:p14="http://schemas.microsoft.com/office/powerpoint/2010/main" val="229790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16B50B-C26B-3303-5766-E18722F8D179}"/>
              </a:ext>
            </a:extLst>
          </p:cNvPr>
          <p:cNvSpPr>
            <a:spLocks noGrp="1"/>
          </p:cNvSpPr>
          <p:nvPr>
            <p:ph type="title"/>
          </p:nvPr>
        </p:nvSpPr>
        <p:spPr/>
        <p:txBody>
          <a:bodyPr/>
          <a:lstStyle/>
          <a:p>
            <a:r>
              <a:rPr kumimoji="1" lang="ja-JP" altLang="en-US"/>
              <a:t>自然実験の例１</a:t>
            </a:r>
          </a:p>
        </p:txBody>
      </p:sp>
      <p:sp>
        <p:nvSpPr>
          <p:cNvPr id="3" name="コンテンツ プレースホルダー 2">
            <a:extLst>
              <a:ext uri="{FF2B5EF4-FFF2-40B4-BE49-F238E27FC236}">
                <a16:creationId xmlns:a16="http://schemas.microsoft.com/office/drawing/2014/main" id="{7966A2F0-64CF-3252-B895-13C7A6834069}"/>
              </a:ext>
            </a:extLst>
          </p:cNvPr>
          <p:cNvSpPr>
            <a:spLocks noGrp="1"/>
          </p:cNvSpPr>
          <p:nvPr>
            <p:ph idx="1"/>
          </p:nvPr>
        </p:nvSpPr>
        <p:spPr/>
        <p:txBody>
          <a:bodyPr>
            <a:normAutofit/>
          </a:bodyPr>
          <a:lstStyle/>
          <a:p>
            <a:r>
              <a:rPr lang="ja-JP" altLang="en-US"/>
              <a:t>女性医師と男性医師の処置によって、処置の効果に違いはあるか？</a:t>
            </a:r>
            <a:endParaRPr lang="en-US" altLang="ja-JP" dirty="0"/>
          </a:p>
          <a:p>
            <a:pPr lvl="1"/>
            <a:r>
              <a:rPr lang="ja-JP" altLang="en-US"/>
              <a:t>アメリカでは病院に運び込まれた患者に対して、ランダムに担当医師が決まる。</a:t>
            </a:r>
            <a:endParaRPr lang="en-US" altLang="ja-JP" dirty="0"/>
          </a:p>
          <a:p>
            <a:pPr lvl="1"/>
            <a:r>
              <a:rPr kumimoji="1" lang="ja-JP" altLang="en-US"/>
              <a:t>ランダムに男女の意思がが割り付けられる</a:t>
            </a:r>
            <a:endParaRPr kumimoji="1" lang="en-US" altLang="ja-JP" dirty="0"/>
          </a:p>
          <a:p>
            <a:pPr lvl="1"/>
            <a:r>
              <a:rPr kumimoji="1" lang="ja-JP" altLang="en-US"/>
              <a:t>女性医師が担当したほうが</a:t>
            </a:r>
            <a:r>
              <a:rPr kumimoji="1" lang="en-US" altLang="ja-JP" dirty="0"/>
              <a:t>0.4%</a:t>
            </a:r>
            <a:r>
              <a:rPr lang="ja-JP" altLang="en-US"/>
              <a:t>、</a:t>
            </a:r>
            <a:r>
              <a:rPr kumimoji="1" lang="en-US" altLang="ja-JP" dirty="0"/>
              <a:t>30</a:t>
            </a:r>
            <a:r>
              <a:rPr kumimoji="1" lang="ja-JP" altLang="en-US"/>
              <a:t>日死亡率が低かった</a:t>
            </a:r>
            <a:r>
              <a:rPr kumimoji="1" lang="en-US" altLang="ja-JP" dirty="0"/>
              <a:t> (</a:t>
            </a:r>
            <a:r>
              <a:rPr kumimoji="1" lang="ja-JP" altLang="en-US"/>
              <a:t>津川ら</a:t>
            </a:r>
            <a:r>
              <a:rPr kumimoji="1" lang="en-US" altLang="ja-JP" dirty="0"/>
              <a:t>, 2017)</a:t>
            </a:r>
          </a:p>
          <a:p>
            <a:pPr lvl="2"/>
            <a:r>
              <a:rPr lang="en-US" altLang="ja-JP" dirty="0"/>
              <a:t>0.4%</a:t>
            </a:r>
            <a:r>
              <a:rPr lang="ja-JP" altLang="en-US"/>
              <a:t>の死亡率の低下は、アメリカで</a:t>
            </a:r>
            <a:r>
              <a:rPr lang="en-US" altLang="ja-JP" dirty="0"/>
              <a:t>10</a:t>
            </a:r>
            <a:r>
              <a:rPr lang="ja-JP" altLang="en-US"/>
              <a:t>年間かけて低下させた死亡率と同等</a:t>
            </a:r>
            <a:endParaRPr kumimoji="1" lang="ja-JP" altLang="en-US"/>
          </a:p>
        </p:txBody>
      </p:sp>
      <p:sp>
        <p:nvSpPr>
          <p:cNvPr id="4" name="テキスト ボックス 3">
            <a:extLst>
              <a:ext uri="{FF2B5EF4-FFF2-40B4-BE49-F238E27FC236}">
                <a16:creationId xmlns:a16="http://schemas.microsoft.com/office/drawing/2014/main" id="{8892D326-02D9-1237-AEEF-2E52D4955D38}"/>
              </a:ext>
            </a:extLst>
          </p:cNvPr>
          <p:cNvSpPr txBox="1"/>
          <p:nvPr/>
        </p:nvSpPr>
        <p:spPr>
          <a:xfrm>
            <a:off x="2140085" y="6218234"/>
            <a:ext cx="6737742" cy="369332"/>
          </a:xfrm>
          <a:prstGeom prst="rect">
            <a:avLst/>
          </a:prstGeom>
          <a:noFill/>
        </p:spPr>
        <p:txBody>
          <a:bodyPr wrap="none" rtlCol="0">
            <a:spAutoFit/>
          </a:bodyPr>
          <a:lstStyle/>
          <a:p>
            <a:r>
              <a:rPr kumimoji="1" lang="en-US" altLang="ja-JP" dirty="0">
                <a:solidFill>
                  <a:schemeClr val="tx1">
                    <a:lumMod val="50000"/>
                    <a:lumOff val="50000"/>
                  </a:schemeClr>
                </a:solidFill>
              </a:rPr>
              <a:t>*</a:t>
            </a:r>
            <a:r>
              <a:rPr kumimoji="1" lang="ja-JP" altLang="en-US">
                <a:solidFill>
                  <a:schemeClr val="tx1">
                    <a:lumMod val="50000"/>
                    <a:lumOff val="50000"/>
                  </a:schemeClr>
                </a:solidFill>
              </a:rPr>
              <a:t>次に述べる疑似実験も含めて広義の自然実験と呼ぶこともある</a:t>
            </a:r>
          </a:p>
        </p:txBody>
      </p:sp>
    </p:spTree>
    <p:extLst>
      <p:ext uri="{BB962C8B-B14F-4D97-AF65-F5344CB8AC3E}">
        <p14:creationId xmlns:p14="http://schemas.microsoft.com/office/powerpoint/2010/main" val="359407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E4CAEF-2DFA-F546-4953-A31176D5913E}"/>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754CE68-E95D-693B-27F0-65B1D6D8FCAF}"/>
              </a:ext>
            </a:extLst>
          </p:cNvPr>
          <p:cNvSpPr>
            <a:spLocks noGrp="1"/>
          </p:cNvSpPr>
          <p:nvPr>
            <p:ph idx="1"/>
          </p:nvPr>
        </p:nvSpPr>
        <p:spPr>
          <a:xfrm>
            <a:off x="838200" y="3187336"/>
            <a:ext cx="10515600" cy="2989627"/>
          </a:xfrm>
        </p:spPr>
        <p:txBody>
          <a:bodyPr>
            <a:normAutofit/>
          </a:bodyPr>
          <a:lstStyle/>
          <a:p>
            <a:pPr marL="0" indent="0" algn="ctr">
              <a:buNone/>
            </a:pPr>
            <a:r>
              <a:rPr kumimoji="1" lang="ja-JP" altLang="en-US" sz="9600" b="1"/>
              <a:t>研究とは？</a:t>
            </a:r>
          </a:p>
        </p:txBody>
      </p:sp>
    </p:spTree>
    <p:extLst>
      <p:ext uri="{BB962C8B-B14F-4D97-AF65-F5344CB8AC3E}">
        <p14:creationId xmlns:p14="http://schemas.microsoft.com/office/powerpoint/2010/main" val="140351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20185A-6125-4516-3F5B-401957923D74}"/>
              </a:ext>
            </a:extLst>
          </p:cNvPr>
          <p:cNvSpPr>
            <a:spLocks noGrp="1"/>
          </p:cNvSpPr>
          <p:nvPr>
            <p:ph type="title"/>
          </p:nvPr>
        </p:nvSpPr>
        <p:spPr/>
        <p:txBody>
          <a:bodyPr/>
          <a:lstStyle/>
          <a:p>
            <a:r>
              <a:rPr kumimoji="1" lang="ja-JP" altLang="en-US"/>
              <a:t>自然実験の例２</a:t>
            </a:r>
          </a:p>
        </p:txBody>
      </p:sp>
      <p:sp>
        <p:nvSpPr>
          <p:cNvPr id="3" name="コンテンツ プレースホルダー 2">
            <a:extLst>
              <a:ext uri="{FF2B5EF4-FFF2-40B4-BE49-F238E27FC236}">
                <a16:creationId xmlns:a16="http://schemas.microsoft.com/office/drawing/2014/main" id="{3433F866-0179-89B1-2408-69A8E5C87C1A}"/>
              </a:ext>
            </a:extLst>
          </p:cNvPr>
          <p:cNvSpPr>
            <a:spLocks noGrp="1"/>
          </p:cNvSpPr>
          <p:nvPr>
            <p:ph idx="1"/>
          </p:nvPr>
        </p:nvSpPr>
        <p:spPr/>
        <p:txBody>
          <a:bodyPr/>
          <a:lstStyle/>
          <a:p>
            <a:r>
              <a:rPr kumimoji="1" lang="ja-JP" altLang="en-US"/>
              <a:t>ベトナム戦争での従軍経験は退役後の所得に影響を与えるのか？</a:t>
            </a:r>
            <a:endParaRPr kumimoji="1" lang="en-US" altLang="ja-JP" dirty="0"/>
          </a:p>
          <a:p>
            <a:r>
              <a:rPr lang="ja-JP" altLang="en-US" b="0" i="0">
                <a:effectLst/>
                <a:latin typeface="-apple-system"/>
              </a:rPr>
              <a:t>ベトナム戦争に従軍した経験のある者とない者を単純比較？</a:t>
            </a:r>
            <a:endParaRPr lang="en-US" altLang="ja-JP" b="0" i="0" dirty="0">
              <a:effectLst/>
              <a:latin typeface="-apple-system"/>
            </a:endParaRPr>
          </a:p>
          <a:p>
            <a:pPr lvl="1"/>
            <a:r>
              <a:rPr lang="ja-JP" altLang="en-US">
                <a:latin typeface="-apple-system"/>
              </a:rPr>
              <a:t>民間で仕事を得にくい人・所得が低い人が従軍しやすい？（選択バイアス）</a:t>
            </a:r>
            <a:endParaRPr lang="en-US" altLang="ja-JP" dirty="0">
              <a:latin typeface="-apple-system"/>
            </a:endParaRPr>
          </a:p>
          <a:p>
            <a:r>
              <a:rPr lang="ja-JP" altLang="en-US" b="0" i="0">
                <a:effectLst/>
                <a:latin typeface="-apple-system"/>
              </a:rPr>
              <a:t>ベトナム戦争の従軍の一部は、誕生日に基づくくじ引きで決まっていた（自然実験）</a:t>
            </a:r>
            <a:endParaRPr lang="en-US" altLang="ja-JP" b="0" i="0" dirty="0">
              <a:effectLst/>
              <a:latin typeface="-apple-system"/>
            </a:endParaRPr>
          </a:p>
          <a:p>
            <a:r>
              <a:rPr lang="ja-JP" altLang="en-US" b="0" i="0">
                <a:effectLst/>
                <a:latin typeface="-apple-system"/>
              </a:rPr>
              <a:t>退役軍人の所得は、そうでない人に比べて</a:t>
            </a:r>
            <a:r>
              <a:rPr lang="en-US" altLang="ja-JP" b="0" i="0" dirty="0">
                <a:effectLst/>
                <a:latin typeface="-apple-system"/>
              </a:rPr>
              <a:t>15%</a:t>
            </a:r>
            <a:r>
              <a:rPr lang="ja-JP" altLang="en-US" b="0" i="0">
                <a:effectLst/>
                <a:latin typeface="-apple-system"/>
              </a:rPr>
              <a:t>低いという結果</a:t>
            </a:r>
            <a:endParaRPr lang="en-US" altLang="ja-JP" b="0" i="0" dirty="0">
              <a:effectLst/>
              <a:latin typeface="-apple-system"/>
            </a:endParaRPr>
          </a:p>
          <a:p>
            <a:endParaRPr kumimoji="1" lang="ja-JP" altLang="en-US"/>
          </a:p>
        </p:txBody>
      </p:sp>
    </p:spTree>
    <p:extLst>
      <p:ext uri="{BB962C8B-B14F-4D97-AF65-F5344CB8AC3E}">
        <p14:creationId xmlns:p14="http://schemas.microsoft.com/office/powerpoint/2010/main" val="1321416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A8026-C5C0-6469-E0EE-19AEC3DF8AF3}"/>
              </a:ext>
            </a:extLst>
          </p:cNvPr>
          <p:cNvSpPr>
            <a:spLocks noGrp="1"/>
          </p:cNvSpPr>
          <p:nvPr>
            <p:ph type="title"/>
          </p:nvPr>
        </p:nvSpPr>
        <p:spPr/>
        <p:txBody>
          <a:bodyPr/>
          <a:lstStyle/>
          <a:p>
            <a:r>
              <a:rPr kumimoji="1" lang="ja-JP" altLang="en-US"/>
              <a:t>方法２：疑似実験</a:t>
            </a:r>
          </a:p>
        </p:txBody>
      </p:sp>
      <p:sp>
        <p:nvSpPr>
          <p:cNvPr id="3" name="コンテンツ プレースホルダー 2">
            <a:extLst>
              <a:ext uri="{FF2B5EF4-FFF2-40B4-BE49-F238E27FC236}">
                <a16:creationId xmlns:a16="http://schemas.microsoft.com/office/drawing/2014/main" id="{6DC1CDA1-3AF1-1DA4-8813-FEDA2B1561FC}"/>
              </a:ext>
            </a:extLst>
          </p:cNvPr>
          <p:cNvSpPr>
            <a:spLocks noGrp="1"/>
          </p:cNvSpPr>
          <p:nvPr>
            <p:ph idx="1"/>
          </p:nvPr>
        </p:nvSpPr>
        <p:spPr/>
        <p:txBody>
          <a:bodyPr/>
          <a:lstStyle/>
          <a:p>
            <a:r>
              <a:rPr kumimoji="1" lang="ja-JP" altLang="en-US"/>
              <a:t>自然実験のようなタイミングの良い状況はなかなかない</a:t>
            </a:r>
            <a:endParaRPr kumimoji="1" lang="en-US" altLang="ja-JP" dirty="0"/>
          </a:p>
          <a:p>
            <a:r>
              <a:rPr lang="ja-JP" altLang="en-US"/>
              <a:t>実験に近いような状況を作り出す（見つけ出す）ことはできる</a:t>
            </a:r>
            <a:endParaRPr lang="en-US" altLang="ja-JP" dirty="0"/>
          </a:p>
          <a:p>
            <a:r>
              <a:rPr kumimoji="1" lang="ja-JP" altLang="en-US"/>
              <a:t>疑似実験には例えば次のようなものがある</a:t>
            </a:r>
            <a:endParaRPr kumimoji="1" lang="en-US" altLang="ja-JP" dirty="0"/>
          </a:p>
          <a:p>
            <a:pPr lvl="1"/>
            <a:r>
              <a:rPr lang="ja-JP" altLang="en-US"/>
              <a:t>差の差分析</a:t>
            </a:r>
            <a:r>
              <a:rPr lang="en-US" altLang="ja-JP" dirty="0"/>
              <a:t> (Difference-in-Differences: DID) </a:t>
            </a:r>
          </a:p>
          <a:p>
            <a:pPr lvl="1"/>
            <a:r>
              <a:rPr kumimoji="1" lang="ja-JP" altLang="en-US"/>
              <a:t>操作変数法</a:t>
            </a:r>
            <a:r>
              <a:rPr kumimoji="1" lang="en-US" altLang="ja-JP" dirty="0"/>
              <a:t> (Instru</a:t>
            </a:r>
            <a:r>
              <a:rPr lang="en-US" altLang="ja-JP" dirty="0"/>
              <a:t>mental Variable)</a:t>
            </a:r>
          </a:p>
          <a:p>
            <a:pPr lvl="1"/>
            <a:r>
              <a:rPr kumimoji="1" lang="ja-JP" altLang="en-US"/>
              <a:t>回帰不連続デザイン</a:t>
            </a:r>
            <a:r>
              <a:rPr lang="en-US" altLang="ja-JP" dirty="0"/>
              <a:t> (Regression Discontinuity Design)</a:t>
            </a:r>
          </a:p>
          <a:p>
            <a:pPr lvl="1"/>
            <a:r>
              <a:rPr kumimoji="1" lang="ja-JP" altLang="en-US"/>
              <a:t>マッチング法</a:t>
            </a:r>
            <a:r>
              <a:rPr lang="en-US" altLang="ja-JP" dirty="0"/>
              <a:t> (Matching)</a:t>
            </a:r>
            <a:endParaRPr kumimoji="1" lang="en-US" altLang="ja-JP" dirty="0"/>
          </a:p>
        </p:txBody>
      </p:sp>
    </p:spTree>
    <p:extLst>
      <p:ext uri="{BB962C8B-B14F-4D97-AF65-F5344CB8AC3E}">
        <p14:creationId xmlns:p14="http://schemas.microsoft.com/office/powerpoint/2010/main" val="1288363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60C7D-9486-F8BD-1CE6-407A806106DD}"/>
              </a:ext>
            </a:extLst>
          </p:cNvPr>
          <p:cNvSpPr>
            <a:spLocks noGrp="1"/>
          </p:cNvSpPr>
          <p:nvPr>
            <p:ph type="title"/>
          </p:nvPr>
        </p:nvSpPr>
        <p:spPr/>
        <p:txBody>
          <a:bodyPr/>
          <a:lstStyle/>
          <a:p>
            <a:r>
              <a:rPr kumimoji="1" lang="ja-JP" altLang="en-US"/>
              <a:t>疑似実験の例：集積分析</a:t>
            </a:r>
          </a:p>
        </p:txBody>
      </p:sp>
      <p:sp>
        <p:nvSpPr>
          <p:cNvPr id="3" name="コンテンツ プレースホルダー 2">
            <a:extLst>
              <a:ext uri="{FF2B5EF4-FFF2-40B4-BE49-F238E27FC236}">
                <a16:creationId xmlns:a16="http://schemas.microsoft.com/office/drawing/2014/main" id="{D48DF570-3164-23FD-4079-40DAF5C5A4F0}"/>
              </a:ext>
            </a:extLst>
          </p:cNvPr>
          <p:cNvSpPr>
            <a:spLocks noGrp="1"/>
          </p:cNvSpPr>
          <p:nvPr>
            <p:ph idx="1"/>
          </p:nvPr>
        </p:nvSpPr>
        <p:spPr>
          <a:xfrm>
            <a:off x="838200" y="1375216"/>
            <a:ext cx="5089188" cy="4801748"/>
          </a:xfrm>
        </p:spPr>
        <p:txBody>
          <a:bodyPr/>
          <a:lstStyle/>
          <a:p>
            <a:r>
              <a:rPr lang="ja-JP" altLang="en-US"/>
              <a:t>燃費規制は車の大きさに比例する</a:t>
            </a:r>
            <a:endParaRPr lang="en-US" altLang="ja-JP" dirty="0"/>
          </a:p>
          <a:p>
            <a:r>
              <a:rPr kumimoji="1" lang="ja-JP" altLang="en-US"/>
              <a:t>燃費規制の目的としては、技術を向上させて図の上に行ってほしい</a:t>
            </a:r>
            <a:endParaRPr kumimoji="1" lang="en-US" altLang="ja-JP" dirty="0"/>
          </a:p>
          <a:p>
            <a:r>
              <a:rPr lang="ja-JP" altLang="en-US"/>
              <a:t>しかし、大きくなるほど燃費がゆるくなっているので、車を大きくすることで燃費規制を達成するという「裏技」がまかり通っている可能性があるのでは？？</a:t>
            </a:r>
            <a:endParaRPr kumimoji="1" lang="ja-JP" altLang="en-US"/>
          </a:p>
        </p:txBody>
      </p:sp>
      <p:pic>
        <p:nvPicPr>
          <p:cNvPr id="5122" name="Picture 2">
            <a:extLst>
              <a:ext uri="{FF2B5EF4-FFF2-40B4-BE49-F238E27FC236}">
                <a16:creationId xmlns:a16="http://schemas.microsoft.com/office/drawing/2014/main" id="{E7359480-24FB-1089-D5E0-445954E5D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388" y="1693290"/>
            <a:ext cx="6096000" cy="41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654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A06A2-08EB-2CC9-7A9C-D43FFF664B2B}"/>
              </a:ext>
            </a:extLst>
          </p:cNvPr>
          <p:cNvSpPr>
            <a:spLocks noGrp="1"/>
          </p:cNvSpPr>
          <p:nvPr>
            <p:ph type="title"/>
          </p:nvPr>
        </p:nvSpPr>
        <p:spPr/>
        <p:txBody>
          <a:bodyPr/>
          <a:lstStyle/>
          <a:p>
            <a:r>
              <a:rPr kumimoji="1" lang="ja-JP" altLang="en-US"/>
              <a:t>疑似実験の例：集積分析</a:t>
            </a:r>
          </a:p>
        </p:txBody>
      </p:sp>
      <p:sp>
        <p:nvSpPr>
          <p:cNvPr id="3" name="コンテンツ プレースホルダー 2">
            <a:extLst>
              <a:ext uri="{FF2B5EF4-FFF2-40B4-BE49-F238E27FC236}">
                <a16:creationId xmlns:a16="http://schemas.microsoft.com/office/drawing/2014/main" id="{7963C111-2450-B914-C52E-2D08BDD77C04}"/>
              </a:ext>
            </a:extLst>
          </p:cNvPr>
          <p:cNvSpPr>
            <a:spLocks noGrp="1"/>
          </p:cNvSpPr>
          <p:nvPr>
            <p:ph idx="1"/>
          </p:nvPr>
        </p:nvSpPr>
        <p:spPr/>
        <p:txBody>
          <a:bodyPr/>
          <a:lstStyle/>
          <a:p>
            <a:r>
              <a:rPr kumimoji="1" lang="en-US" altLang="ja-JP" dirty="0"/>
              <a:t>2008</a:t>
            </a:r>
            <a:r>
              <a:rPr kumimoji="1" lang="ja-JP" altLang="en-US"/>
              <a:t>年に日本の自動車の燃費規制が変化</a:t>
            </a:r>
          </a:p>
        </p:txBody>
      </p:sp>
      <p:pic>
        <p:nvPicPr>
          <p:cNvPr id="3074" name="Picture 2" descr="f:id:shoyo3:20211127104133j:plain">
            <a:extLst>
              <a:ext uri="{FF2B5EF4-FFF2-40B4-BE49-F238E27FC236}">
                <a16:creationId xmlns:a16="http://schemas.microsoft.com/office/drawing/2014/main" id="{114A997D-8B9D-113A-4780-7C1D55A60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340" y="2160129"/>
            <a:ext cx="6245481" cy="45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96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3A06A2-08EB-2CC9-7A9C-D43FFF664B2B}"/>
              </a:ext>
            </a:extLst>
          </p:cNvPr>
          <p:cNvSpPr>
            <a:spLocks noGrp="1"/>
          </p:cNvSpPr>
          <p:nvPr>
            <p:ph type="title"/>
          </p:nvPr>
        </p:nvSpPr>
        <p:spPr/>
        <p:txBody>
          <a:bodyPr/>
          <a:lstStyle/>
          <a:p>
            <a:r>
              <a:rPr kumimoji="1" lang="ja-JP" altLang="en-US"/>
              <a:t>疑似実験の例：集積分析</a:t>
            </a:r>
          </a:p>
        </p:txBody>
      </p:sp>
      <p:sp>
        <p:nvSpPr>
          <p:cNvPr id="3" name="コンテンツ プレースホルダー 2">
            <a:extLst>
              <a:ext uri="{FF2B5EF4-FFF2-40B4-BE49-F238E27FC236}">
                <a16:creationId xmlns:a16="http://schemas.microsoft.com/office/drawing/2014/main" id="{7963C111-2450-B914-C52E-2D08BDD77C04}"/>
              </a:ext>
            </a:extLst>
          </p:cNvPr>
          <p:cNvSpPr>
            <a:spLocks noGrp="1"/>
          </p:cNvSpPr>
          <p:nvPr>
            <p:ph idx="1"/>
          </p:nvPr>
        </p:nvSpPr>
        <p:spPr/>
        <p:txBody>
          <a:bodyPr/>
          <a:lstStyle/>
          <a:p>
            <a:r>
              <a:rPr kumimoji="1" lang="ja-JP" altLang="en-US"/>
              <a:t>多くの自動車が境界点のギリギリ右側に集中</a:t>
            </a:r>
            <a:endParaRPr kumimoji="1" lang="en-US" altLang="ja-JP" dirty="0"/>
          </a:p>
          <a:p>
            <a:r>
              <a:rPr lang="ja-JP" altLang="en-US"/>
              <a:t>制度変更によって集中点が変化→政策の影響</a:t>
            </a:r>
            <a:endParaRPr lang="en-US" altLang="ja-JP" dirty="0"/>
          </a:p>
          <a:p>
            <a:r>
              <a:rPr lang="ja-JP" altLang="en-US"/>
              <a:t>政策変更によって「車が重く」なった→事故時の死亡率が上昇</a:t>
            </a:r>
            <a:endParaRPr lang="en-US" altLang="ja-JP" dirty="0"/>
          </a:p>
          <a:p>
            <a:endParaRPr kumimoji="1" lang="ja-JP" altLang="en-US"/>
          </a:p>
        </p:txBody>
      </p:sp>
      <p:pic>
        <p:nvPicPr>
          <p:cNvPr id="4098" name="Picture 2">
            <a:extLst>
              <a:ext uri="{FF2B5EF4-FFF2-40B4-BE49-F238E27FC236}">
                <a16:creationId xmlns:a16="http://schemas.microsoft.com/office/drawing/2014/main" id="{4BA54639-BCD2-D9DB-73AB-5CFDB57B6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08" y="2864797"/>
            <a:ext cx="5027208" cy="38541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0E6395-E73B-ADCC-85D1-802B84D8B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92" y="3003807"/>
            <a:ext cx="5027208" cy="385419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2A54491-A779-4BB7-DAC5-E31EC0A805C8}"/>
              </a:ext>
            </a:extLst>
          </p:cNvPr>
          <p:cNvSpPr txBox="1"/>
          <p:nvPr/>
        </p:nvSpPr>
        <p:spPr>
          <a:xfrm>
            <a:off x="9344175" y="1635514"/>
            <a:ext cx="2324817" cy="369332"/>
          </a:xfrm>
          <a:prstGeom prst="rect">
            <a:avLst/>
          </a:prstGeom>
          <a:noFill/>
        </p:spPr>
        <p:txBody>
          <a:bodyPr wrap="square" rtlCol="0">
            <a:spAutoFit/>
          </a:bodyPr>
          <a:lstStyle/>
          <a:p>
            <a:r>
              <a:rPr kumimoji="1" lang="en-US" altLang="ja-JP" dirty="0">
                <a:hlinkClick r:id="rId4"/>
              </a:rPr>
              <a:t>Ito &amp; </a:t>
            </a:r>
            <a:r>
              <a:rPr kumimoji="1" lang="en-US" altLang="ja-JP" dirty="0" err="1">
                <a:hlinkClick r:id="rId4"/>
              </a:rPr>
              <a:t>Sallee</a:t>
            </a:r>
            <a:r>
              <a:rPr lang="en-US" altLang="ja-JP" dirty="0">
                <a:hlinkClick r:id="rId4"/>
              </a:rPr>
              <a:t>, 2018</a:t>
            </a:r>
            <a:endParaRPr kumimoji="1" lang="ja-JP" altLang="en-US"/>
          </a:p>
        </p:txBody>
      </p:sp>
    </p:spTree>
    <p:extLst>
      <p:ext uri="{BB962C8B-B14F-4D97-AF65-F5344CB8AC3E}">
        <p14:creationId xmlns:p14="http://schemas.microsoft.com/office/powerpoint/2010/main" val="989009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14A0-51FD-F0FA-1B8B-9953FD2E8046}"/>
              </a:ext>
            </a:extLst>
          </p:cNvPr>
          <p:cNvSpPr>
            <a:spLocks noGrp="1"/>
          </p:cNvSpPr>
          <p:nvPr>
            <p:ph type="title"/>
          </p:nvPr>
        </p:nvSpPr>
        <p:spPr/>
        <p:txBody>
          <a:bodyPr/>
          <a:lstStyle/>
          <a:p>
            <a:r>
              <a:rPr kumimoji="1" lang="ja-JP" altLang="en-US"/>
              <a:t>疑似実験の例：回帰不連続デザイン</a:t>
            </a:r>
          </a:p>
        </p:txBody>
      </p:sp>
      <p:sp>
        <p:nvSpPr>
          <p:cNvPr id="3" name="コンテンツ プレースホルダー 2">
            <a:extLst>
              <a:ext uri="{FF2B5EF4-FFF2-40B4-BE49-F238E27FC236}">
                <a16:creationId xmlns:a16="http://schemas.microsoft.com/office/drawing/2014/main" id="{2A9A1632-801A-64D4-5D7E-FB2DCCA9E357}"/>
              </a:ext>
            </a:extLst>
          </p:cNvPr>
          <p:cNvSpPr>
            <a:spLocks noGrp="1"/>
          </p:cNvSpPr>
          <p:nvPr>
            <p:ph idx="1"/>
          </p:nvPr>
        </p:nvSpPr>
        <p:spPr/>
        <p:txBody>
          <a:bodyPr/>
          <a:lstStyle/>
          <a:p>
            <a:r>
              <a:rPr kumimoji="1" lang="ja-JP" altLang="en-US"/>
              <a:t>高齢者の医療費の自己負担割合は</a:t>
            </a:r>
            <a:r>
              <a:rPr kumimoji="1" lang="en-US" altLang="ja-JP" dirty="0"/>
              <a:t>70</a:t>
            </a:r>
            <a:r>
              <a:rPr kumimoji="1" lang="ja-JP" altLang="en-US"/>
              <a:t>歳で変化：</a:t>
            </a:r>
            <a:r>
              <a:rPr kumimoji="1" lang="en-US" altLang="ja-JP" dirty="0"/>
              <a:t>3</a:t>
            </a:r>
            <a:r>
              <a:rPr kumimoji="1" lang="ja-JP" altLang="en-US"/>
              <a:t>割→</a:t>
            </a:r>
            <a:r>
              <a:rPr kumimoji="1" lang="en-US" altLang="ja-JP" dirty="0"/>
              <a:t>1</a:t>
            </a:r>
            <a:r>
              <a:rPr kumimoji="1" lang="ja-JP" altLang="en-US"/>
              <a:t>割</a:t>
            </a:r>
            <a:r>
              <a:rPr kumimoji="1" lang="en-US" altLang="ja-JP" dirty="0"/>
              <a:t>*</a:t>
            </a:r>
            <a:endParaRPr kumimoji="1" lang="ja-JP" altLang="en-US"/>
          </a:p>
        </p:txBody>
      </p:sp>
      <p:sp>
        <p:nvSpPr>
          <p:cNvPr id="4" name="テキスト ボックス 3">
            <a:extLst>
              <a:ext uri="{FF2B5EF4-FFF2-40B4-BE49-F238E27FC236}">
                <a16:creationId xmlns:a16="http://schemas.microsoft.com/office/drawing/2014/main" id="{B6BA4DDE-A9D3-7891-BDB7-6833B89DA0C7}"/>
              </a:ext>
            </a:extLst>
          </p:cNvPr>
          <p:cNvSpPr txBox="1"/>
          <p:nvPr/>
        </p:nvSpPr>
        <p:spPr>
          <a:xfrm>
            <a:off x="4085617" y="6439711"/>
            <a:ext cx="6481261" cy="369332"/>
          </a:xfrm>
          <a:prstGeom prst="rect">
            <a:avLst/>
          </a:prstGeom>
          <a:noFill/>
        </p:spPr>
        <p:txBody>
          <a:bodyPr wrap="none" rtlCol="0">
            <a:spAutoFit/>
          </a:bodyPr>
          <a:lstStyle/>
          <a:p>
            <a:r>
              <a:rPr kumimoji="1" lang="en-US" altLang="ja-JP" dirty="0">
                <a:solidFill>
                  <a:schemeClr val="tx1">
                    <a:lumMod val="50000"/>
                    <a:lumOff val="50000"/>
                  </a:schemeClr>
                </a:solidFill>
              </a:rPr>
              <a:t>*2022</a:t>
            </a:r>
            <a:r>
              <a:rPr kumimoji="1" lang="ja-JP" altLang="en-US">
                <a:solidFill>
                  <a:schemeClr val="tx1">
                    <a:lumMod val="50000"/>
                    <a:lumOff val="50000"/>
                  </a:schemeClr>
                </a:solidFill>
              </a:rPr>
              <a:t>年</a:t>
            </a:r>
            <a:r>
              <a:rPr kumimoji="1" lang="en-US" altLang="ja-JP" dirty="0">
                <a:solidFill>
                  <a:schemeClr val="tx1">
                    <a:lumMod val="50000"/>
                    <a:lumOff val="50000"/>
                  </a:schemeClr>
                </a:solidFill>
              </a:rPr>
              <a:t>10</a:t>
            </a:r>
            <a:r>
              <a:rPr kumimoji="1" lang="ja-JP" altLang="en-US">
                <a:solidFill>
                  <a:schemeClr val="tx1">
                    <a:lumMod val="50000"/>
                    <a:lumOff val="50000"/>
                  </a:schemeClr>
                </a:solidFill>
              </a:rPr>
              <a:t>月より条件に当てはまる一部の人は</a:t>
            </a:r>
            <a:r>
              <a:rPr kumimoji="1" lang="en-US" altLang="ja-JP" dirty="0">
                <a:solidFill>
                  <a:schemeClr val="tx1">
                    <a:lumMod val="50000"/>
                    <a:lumOff val="50000"/>
                  </a:schemeClr>
                </a:solidFill>
              </a:rPr>
              <a:t>2</a:t>
            </a:r>
            <a:r>
              <a:rPr kumimoji="1" lang="ja-JP" altLang="en-US">
                <a:solidFill>
                  <a:schemeClr val="tx1">
                    <a:lumMod val="50000"/>
                    <a:lumOff val="50000"/>
                  </a:schemeClr>
                </a:solidFill>
              </a:rPr>
              <a:t>割に引き上げ</a:t>
            </a:r>
          </a:p>
        </p:txBody>
      </p:sp>
      <p:pic>
        <p:nvPicPr>
          <p:cNvPr id="6" name="図 5" descr="グラフ, 折れ線グラフ, 散布図&#10;&#10;自動的に生成された説明">
            <a:extLst>
              <a:ext uri="{FF2B5EF4-FFF2-40B4-BE49-F238E27FC236}">
                <a16:creationId xmlns:a16="http://schemas.microsoft.com/office/drawing/2014/main" id="{C06C5A69-40C9-2336-7D4B-D63AC829EF24}"/>
              </a:ext>
            </a:extLst>
          </p:cNvPr>
          <p:cNvPicPr>
            <a:picLocks noChangeAspect="1"/>
          </p:cNvPicPr>
          <p:nvPr/>
        </p:nvPicPr>
        <p:blipFill>
          <a:blip r:embed="rId2"/>
          <a:stretch>
            <a:fillRect/>
          </a:stretch>
        </p:blipFill>
        <p:spPr>
          <a:xfrm>
            <a:off x="5948875" y="2082923"/>
            <a:ext cx="5435427" cy="3953038"/>
          </a:xfrm>
          <a:prstGeom prst="rect">
            <a:avLst/>
          </a:prstGeom>
        </p:spPr>
      </p:pic>
      <p:pic>
        <p:nvPicPr>
          <p:cNvPr id="8" name="図 7" descr="グラフ, 散布図&#10;&#10;自動的に生成された説明">
            <a:extLst>
              <a:ext uri="{FF2B5EF4-FFF2-40B4-BE49-F238E27FC236}">
                <a16:creationId xmlns:a16="http://schemas.microsoft.com/office/drawing/2014/main" id="{68AE4DA8-E305-1A8C-6FE3-F608996872B7}"/>
              </a:ext>
            </a:extLst>
          </p:cNvPr>
          <p:cNvPicPr>
            <a:picLocks noChangeAspect="1"/>
          </p:cNvPicPr>
          <p:nvPr/>
        </p:nvPicPr>
        <p:blipFill>
          <a:blip r:embed="rId3"/>
          <a:stretch>
            <a:fillRect/>
          </a:stretch>
        </p:blipFill>
        <p:spPr>
          <a:xfrm>
            <a:off x="493948" y="2223925"/>
            <a:ext cx="5056871" cy="3953039"/>
          </a:xfrm>
          <a:prstGeom prst="rect">
            <a:avLst/>
          </a:prstGeom>
        </p:spPr>
      </p:pic>
      <p:sp>
        <p:nvSpPr>
          <p:cNvPr id="9" name="テキスト ボックス 8">
            <a:extLst>
              <a:ext uri="{FF2B5EF4-FFF2-40B4-BE49-F238E27FC236}">
                <a16:creationId xmlns:a16="http://schemas.microsoft.com/office/drawing/2014/main" id="{45109B46-F321-2045-9614-0BFF78D213BD}"/>
              </a:ext>
            </a:extLst>
          </p:cNvPr>
          <p:cNvSpPr txBox="1"/>
          <p:nvPr/>
        </p:nvSpPr>
        <p:spPr>
          <a:xfrm>
            <a:off x="1011677" y="6439711"/>
            <a:ext cx="1723549" cy="369332"/>
          </a:xfrm>
          <a:prstGeom prst="rect">
            <a:avLst/>
          </a:prstGeom>
          <a:noFill/>
        </p:spPr>
        <p:txBody>
          <a:bodyPr wrap="none" rtlCol="0">
            <a:spAutoFit/>
          </a:bodyPr>
          <a:lstStyle/>
          <a:p>
            <a:r>
              <a:rPr kumimoji="1" lang="en-US" altLang="ja-JP" dirty="0" err="1">
                <a:hlinkClick r:id="rId4"/>
              </a:rPr>
              <a:t>Shigeoka</a:t>
            </a:r>
            <a:r>
              <a:rPr kumimoji="1" lang="en-US" altLang="ja-JP" dirty="0">
                <a:hlinkClick r:id="rId4"/>
              </a:rPr>
              <a:t> 2014</a:t>
            </a:r>
            <a:endParaRPr kumimoji="1" lang="ja-JP" altLang="en-US"/>
          </a:p>
        </p:txBody>
      </p:sp>
    </p:spTree>
    <p:extLst>
      <p:ext uri="{BB962C8B-B14F-4D97-AF65-F5344CB8AC3E}">
        <p14:creationId xmlns:p14="http://schemas.microsoft.com/office/powerpoint/2010/main" val="1256359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69595-A59B-41FC-C1D3-136F46D6C279}"/>
              </a:ext>
            </a:extLst>
          </p:cNvPr>
          <p:cNvSpPr>
            <a:spLocks noGrp="1"/>
          </p:cNvSpPr>
          <p:nvPr>
            <p:ph type="title"/>
          </p:nvPr>
        </p:nvSpPr>
        <p:spPr/>
        <p:txBody>
          <a:bodyPr/>
          <a:lstStyle/>
          <a:p>
            <a:r>
              <a:rPr kumimoji="1" lang="ja-JP" altLang="en-US"/>
              <a:t>方法３：</a:t>
            </a:r>
            <a:r>
              <a:rPr lang="ja-JP" altLang="en-US">
                <a:sym typeface="Wingdings" pitchFamily="2" charset="2"/>
              </a:rPr>
              <a:t>（普通の）回帰分析</a:t>
            </a:r>
            <a:endParaRPr kumimoji="1" lang="ja-JP" altLang="en-US"/>
          </a:p>
        </p:txBody>
      </p:sp>
      <p:sp>
        <p:nvSpPr>
          <p:cNvPr id="3" name="コンテンツ プレースホルダー 2">
            <a:extLst>
              <a:ext uri="{FF2B5EF4-FFF2-40B4-BE49-F238E27FC236}">
                <a16:creationId xmlns:a16="http://schemas.microsoft.com/office/drawing/2014/main" id="{E03C8ED0-8A0D-78AE-BCFF-F74D134F7C5C}"/>
              </a:ext>
            </a:extLst>
          </p:cNvPr>
          <p:cNvSpPr>
            <a:spLocks noGrp="1"/>
          </p:cNvSpPr>
          <p:nvPr>
            <p:ph idx="1"/>
          </p:nvPr>
        </p:nvSpPr>
        <p:spPr/>
        <p:txBody>
          <a:bodyPr/>
          <a:lstStyle/>
          <a:p>
            <a:r>
              <a:rPr kumimoji="1" lang="ja-JP" altLang="en-US"/>
              <a:t>以上で説明した手法は、特定の状況に当てはまるデータを用いて、回帰分析を行っている</a:t>
            </a:r>
            <a:endParaRPr kumimoji="1" lang="en-US" altLang="ja-JP" dirty="0"/>
          </a:p>
          <a:p>
            <a:pPr lvl="1"/>
            <a:r>
              <a:rPr kumimoji="1" lang="ja-JP" altLang="en-US"/>
              <a:t>推定されたパラメター</a:t>
            </a:r>
            <a:r>
              <a:rPr kumimoji="1" lang="en-US" altLang="ja-JP" dirty="0"/>
              <a:t>β</a:t>
            </a:r>
            <a:r>
              <a:rPr lang="ja-JP" altLang="en-US"/>
              <a:t>が因果関係を説明している、という</a:t>
            </a:r>
            <a:r>
              <a:rPr kumimoji="1" lang="ja-JP" altLang="en-US"/>
              <a:t>信頼度が高い</a:t>
            </a:r>
            <a:endParaRPr kumimoji="1" lang="en-US" altLang="ja-JP" dirty="0"/>
          </a:p>
          <a:p>
            <a:r>
              <a:rPr lang="ja-JP" altLang="en-US"/>
              <a:t>しかし、自然実験や疑似実験を行えそうな状況にないときはどうするか？</a:t>
            </a:r>
            <a:endParaRPr lang="en-US" altLang="ja-JP" dirty="0"/>
          </a:p>
          <a:p>
            <a:pPr lvl="1"/>
            <a:r>
              <a:rPr kumimoji="1" lang="ja-JP" altLang="en-US"/>
              <a:t>観察データを使って、研究を行う</a:t>
            </a:r>
          </a:p>
        </p:txBody>
      </p:sp>
    </p:spTree>
    <p:extLst>
      <p:ext uri="{BB962C8B-B14F-4D97-AF65-F5344CB8AC3E}">
        <p14:creationId xmlns:p14="http://schemas.microsoft.com/office/powerpoint/2010/main" val="3369416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DD7A44-7AAE-9E17-CE1F-220A49A480CA}"/>
              </a:ext>
            </a:extLst>
          </p:cNvPr>
          <p:cNvSpPr>
            <a:spLocks noGrp="1"/>
          </p:cNvSpPr>
          <p:nvPr>
            <p:ph type="title"/>
          </p:nvPr>
        </p:nvSpPr>
        <p:spPr/>
        <p:txBody>
          <a:bodyPr/>
          <a:lstStyle/>
          <a:p>
            <a:r>
              <a:rPr kumimoji="1" lang="ja-JP" altLang="en-US"/>
              <a:t>重回帰分析：複数の変数</a:t>
            </a:r>
          </a:p>
        </p:txBody>
      </p:sp>
      <p:sp>
        <p:nvSpPr>
          <p:cNvPr id="3" name="コンテンツ プレースホルダー 2">
            <a:extLst>
              <a:ext uri="{FF2B5EF4-FFF2-40B4-BE49-F238E27FC236}">
                <a16:creationId xmlns:a16="http://schemas.microsoft.com/office/drawing/2014/main" id="{98030DA2-F06B-BD24-FF79-7812BEF8B1C2}"/>
              </a:ext>
            </a:extLst>
          </p:cNvPr>
          <p:cNvSpPr>
            <a:spLocks noGrp="1"/>
          </p:cNvSpPr>
          <p:nvPr>
            <p:ph idx="1"/>
          </p:nvPr>
        </p:nvSpPr>
        <p:spPr/>
        <p:txBody>
          <a:bodyPr/>
          <a:lstStyle/>
          <a:p>
            <a:r>
              <a:rPr kumimoji="1" lang="ja-JP" altLang="en-US"/>
              <a:t>重回帰式</a:t>
            </a:r>
            <a:endParaRPr kumimoji="1" lang="en-US" altLang="ja-JP" dirty="0"/>
          </a:p>
          <a:p>
            <a:endParaRPr kumimoji="1" lang="en-US" altLang="ja-JP" dirty="0"/>
          </a:p>
          <a:p>
            <a:endParaRPr lang="en-US" altLang="ja-JP" dirty="0"/>
          </a:p>
          <a:p>
            <a:r>
              <a:rPr kumimoji="1" lang="ja-JP" altLang="en-US"/>
              <a:t>なぜ</a:t>
            </a:r>
            <a:r>
              <a:rPr kumimoji="1" lang="en-US" altLang="ja-JP" dirty="0"/>
              <a:t>X</a:t>
            </a:r>
            <a:r>
              <a:rPr kumimoji="1" lang="ja-JP" altLang="en-US"/>
              <a:t>がたくさんあるのか？</a:t>
            </a:r>
            <a:endParaRPr kumimoji="1" lang="en-US" altLang="ja-JP" dirty="0"/>
          </a:p>
          <a:p>
            <a:pPr marL="0" indent="0">
              <a:buNone/>
            </a:pPr>
            <a:r>
              <a:rPr lang="ja-JP" altLang="en-US"/>
              <a:t>✗</a:t>
            </a:r>
            <a:r>
              <a:rPr lang="en-US" altLang="ja-JP" dirty="0"/>
              <a:t> </a:t>
            </a:r>
            <a:r>
              <a:rPr lang="ja-JP" altLang="en-US"/>
              <a:t>たくさんあるとうれしいから</a:t>
            </a:r>
            <a:endParaRPr lang="en-US" altLang="ja-JP" dirty="0"/>
          </a:p>
          <a:p>
            <a:pPr marL="0" indent="0">
              <a:buNone/>
            </a:pPr>
            <a:r>
              <a:rPr kumimoji="1" lang="ja-JP" altLang="en-US"/>
              <a:t>△</a:t>
            </a:r>
            <a:r>
              <a:rPr kumimoji="1" lang="en-US" altLang="ja-JP" dirty="0"/>
              <a:t> Y</a:t>
            </a:r>
            <a:r>
              <a:rPr kumimoji="1" lang="ja-JP" altLang="en-US"/>
              <a:t>の変動をできるだけ多く説明できるから</a:t>
            </a:r>
            <a:endParaRPr kumimoji="1" lang="en-US" altLang="ja-JP" dirty="0"/>
          </a:p>
          <a:p>
            <a:pPr marL="0" indent="0">
              <a:buNone/>
            </a:pPr>
            <a:r>
              <a:rPr lang="ja-JP" altLang="en-US"/>
              <a:t>◎</a:t>
            </a:r>
            <a:r>
              <a:rPr lang="en-US" altLang="ja-JP" dirty="0"/>
              <a:t> X</a:t>
            </a:r>
            <a:r>
              <a:rPr lang="ja-JP" altLang="en-US"/>
              <a:t>の</a:t>
            </a:r>
            <a:r>
              <a:rPr lang="en-US" altLang="ja-JP" dirty="0"/>
              <a:t>Y</a:t>
            </a:r>
            <a:r>
              <a:rPr lang="ja-JP" altLang="en-US"/>
              <a:t>に対する</a:t>
            </a:r>
            <a:r>
              <a:rPr lang="en-US" altLang="ja-JP" dirty="0"/>
              <a:t>(</a:t>
            </a:r>
            <a:r>
              <a:rPr lang="ja-JP" altLang="en-US"/>
              <a:t>真の</a:t>
            </a:r>
            <a:r>
              <a:rPr lang="en-US" altLang="ja-JP" dirty="0"/>
              <a:t>)</a:t>
            </a:r>
            <a:r>
              <a:rPr lang="ja-JP" altLang="en-US"/>
              <a:t>影響を測れるから</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F4BDE7A-6398-9CD8-5A01-342E4A4C43BF}"/>
                  </a:ext>
                </a:extLst>
              </p:cNvPr>
              <p:cNvSpPr txBox="1"/>
              <p:nvPr/>
            </p:nvSpPr>
            <p:spPr>
              <a:xfrm>
                <a:off x="2665377" y="2018967"/>
                <a:ext cx="832510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𝑌</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𝛼</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𝛽</m:t>
                          </m:r>
                        </m:e>
                        <m:sub>
                          <m:r>
                            <a:rPr kumimoji="1" lang="en-US" altLang="ja-JP" sz="3600" b="0" i="1" smtClean="0">
                              <a:latin typeface="Cambria Math" panose="02040503050406030204" pitchFamily="18" charset="0"/>
                            </a:rPr>
                            <m:t>1</m:t>
                          </m:r>
                        </m:sub>
                      </m:sSub>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𝑋</m:t>
                          </m:r>
                        </m:e>
                        <m:sub>
                          <m:r>
                            <a:rPr kumimoji="1" lang="en-US" altLang="ja-JP" sz="3600" b="0" i="1" smtClean="0">
                              <a:latin typeface="Cambria Math" panose="02040503050406030204" pitchFamily="18" charset="0"/>
                            </a:rPr>
                            <m:t>1</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𝛽</m:t>
                          </m:r>
                        </m:e>
                        <m:sub>
                          <m:r>
                            <a:rPr kumimoji="1" lang="en-US" altLang="ja-JP" sz="3600" b="0" i="1" smtClean="0">
                              <a:latin typeface="Cambria Math" panose="02040503050406030204" pitchFamily="18" charset="0"/>
                            </a:rPr>
                            <m:t>2</m:t>
                          </m:r>
                        </m:sub>
                      </m:sSub>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𝑋</m:t>
                          </m:r>
                        </m:e>
                        <m:sub>
                          <m:r>
                            <a:rPr kumimoji="1" lang="en-US" altLang="ja-JP" sz="3600" b="0" i="1" smtClean="0">
                              <a:latin typeface="Cambria Math" panose="02040503050406030204" pitchFamily="18" charset="0"/>
                            </a:rPr>
                            <m:t>2</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𝛽</m:t>
                          </m:r>
                        </m:e>
                        <m:sub>
                          <m:r>
                            <a:rPr kumimoji="1" lang="en-US" altLang="ja-JP" sz="3600" b="0" i="1" smtClean="0">
                              <a:latin typeface="Cambria Math" panose="02040503050406030204" pitchFamily="18" charset="0"/>
                            </a:rPr>
                            <m:t>3</m:t>
                          </m:r>
                        </m:sub>
                      </m:sSub>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𝑋</m:t>
                          </m:r>
                        </m:e>
                        <m:sub>
                          <m:r>
                            <a:rPr kumimoji="1" lang="en-US" altLang="ja-JP" sz="3600" b="0" i="1" smtClean="0">
                              <a:latin typeface="Cambria Math" panose="02040503050406030204" pitchFamily="18" charset="0"/>
                            </a:rPr>
                            <m:t>3</m:t>
                          </m:r>
                        </m:sub>
                      </m:sSub>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𝛽</m:t>
                          </m:r>
                        </m:e>
                        <m:sub>
                          <m:r>
                            <a:rPr kumimoji="1" lang="en-US" altLang="ja-JP" sz="3600" b="0" i="1" smtClean="0">
                              <a:latin typeface="Cambria Math" panose="02040503050406030204" pitchFamily="18" charset="0"/>
                            </a:rPr>
                            <m:t>4</m:t>
                          </m:r>
                        </m:sub>
                      </m:sSub>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𝑋</m:t>
                          </m:r>
                        </m:e>
                        <m:sub>
                          <m:r>
                            <a:rPr kumimoji="1" lang="en-US" altLang="ja-JP" sz="3600" b="0" i="1" smtClean="0">
                              <a:latin typeface="Cambria Math" panose="02040503050406030204" pitchFamily="18" charset="0"/>
                            </a:rPr>
                            <m:t>4</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𝜀</m:t>
                      </m:r>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4F4BDE7A-6398-9CD8-5A01-342E4A4C43BF}"/>
                  </a:ext>
                </a:extLst>
              </p:cNvPr>
              <p:cNvSpPr txBox="1">
                <a:spLocks noRot="1" noChangeAspect="1" noMove="1" noResize="1" noEditPoints="1" noAdjustHandles="1" noChangeArrowheads="1" noChangeShapeType="1" noTextEdit="1"/>
              </p:cNvSpPr>
              <p:nvPr/>
            </p:nvSpPr>
            <p:spPr>
              <a:xfrm>
                <a:off x="2665377" y="2018967"/>
                <a:ext cx="8325100" cy="553998"/>
              </a:xfrm>
              <a:prstGeom prst="rect">
                <a:avLst/>
              </a:prstGeom>
              <a:blipFill>
                <a:blip r:embed="rId2"/>
                <a:stretch>
                  <a:fillRect b="-3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3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D027E2-D9FD-F3CD-08A8-B316AAF210EE}"/>
              </a:ext>
            </a:extLst>
          </p:cNvPr>
          <p:cNvSpPr>
            <a:spLocks noGrp="1"/>
          </p:cNvSpPr>
          <p:nvPr>
            <p:ph type="title"/>
          </p:nvPr>
        </p:nvSpPr>
        <p:spPr/>
        <p:txBody>
          <a:bodyPr/>
          <a:lstStyle/>
          <a:p>
            <a:r>
              <a:rPr kumimoji="1" lang="ja-JP" altLang="en-US"/>
              <a:t>例：</a:t>
            </a:r>
            <a:r>
              <a:rPr lang="ja-JP" altLang="en-US"/>
              <a:t>漁業者は魚を追っているのか？</a:t>
            </a:r>
            <a:endParaRPr kumimoji="1" lang="ja-JP" altLang="en-US"/>
          </a:p>
        </p:txBody>
      </p:sp>
      <p:sp>
        <p:nvSpPr>
          <p:cNvPr id="6" name="テキスト ボックス 5">
            <a:extLst>
              <a:ext uri="{FF2B5EF4-FFF2-40B4-BE49-F238E27FC236}">
                <a16:creationId xmlns:a16="http://schemas.microsoft.com/office/drawing/2014/main" id="{5F1B658D-1F5F-7DAE-D168-C2096AF9E1E0}"/>
              </a:ext>
            </a:extLst>
          </p:cNvPr>
          <p:cNvSpPr txBox="1"/>
          <p:nvPr/>
        </p:nvSpPr>
        <p:spPr>
          <a:xfrm>
            <a:off x="7665396" y="6536987"/>
            <a:ext cx="2873544" cy="369332"/>
          </a:xfrm>
          <a:prstGeom prst="rect">
            <a:avLst/>
          </a:prstGeom>
          <a:noFill/>
        </p:spPr>
        <p:txBody>
          <a:bodyPr wrap="none" rtlCol="0">
            <a:spAutoFit/>
          </a:bodyPr>
          <a:lstStyle/>
          <a:p>
            <a:r>
              <a:rPr kumimoji="1" lang="en-US" altLang="ja-JP" dirty="0"/>
              <a:t>Abe et al. (Working paper)</a:t>
            </a:r>
            <a:endParaRPr kumimoji="1" lang="ja-JP" altLang="en-US"/>
          </a:p>
        </p:txBody>
      </p:sp>
      <p:sp>
        <p:nvSpPr>
          <p:cNvPr id="8" name="コンテンツ プレースホルダー 7">
            <a:extLst>
              <a:ext uri="{FF2B5EF4-FFF2-40B4-BE49-F238E27FC236}">
                <a16:creationId xmlns:a16="http://schemas.microsoft.com/office/drawing/2014/main" id="{FD1772B7-1A96-E927-D725-2F875207E6A3}"/>
              </a:ext>
            </a:extLst>
          </p:cNvPr>
          <p:cNvSpPr>
            <a:spLocks noGrp="1"/>
          </p:cNvSpPr>
          <p:nvPr>
            <p:ph idx="1"/>
          </p:nvPr>
        </p:nvSpPr>
        <p:spPr>
          <a:xfrm>
            <a:off x="838200" y="1375216"/>
            <a:ext cx="5257800" cy="4801748"/>
          </a:xfrm>
        </p:spPr>
        <p:txBody>
          <a:bodyPr/>
          <a:lstStyle/>
          <a:p>
            <a:r>
              <a:rPr lang="ja-JP" altLang="en-US"/>
              <a:t>気候変動による魚の移動に対して、漁業も移動すると予測されている</a:t>
            </a:r>
            <a:endParaRPr lang="en-US" altLang="ja-JP" dirty="0"/>
          </a:p>
          <a:p>
            <a:r>
              <a:rPr lang="ja-JP" altLang="en-US"/>
              <a:t>漁業は本当に魚を追えているのか？</a:t>
            </a:r>
            <a:endParaRPr lang="en-US" altLang="ja-JP" dirty="0"/>
          </a:p>
          <a:p>
            <a:r>
              <a:rPr lang="ja-JP" altLang="en-US"/>
              <a:t>海洋学モデルによって、「魚のいる場所」を予測</a:t>
            </a:r>
            <a:endParaRPr lang="en-US" altLang="ja-JP" dirty="0"/>
          </a:p>
          <a:p>
            <a:pPr lvl="1"/>
            <a:r>
              <a:rPr lang="ja-JP" altLang="en-US"/>
              <a:t>産卵適正地を計算</a:t>
            </a:r>
            <a:endParaRPr lang="en-US" altLang="ja-JP" dirty="0"/>
          </a:p>
          <a:p>
            <a:pPr lvl="1"/>
            <a:r>
              <a:rPr lang="ja-JP" altLang="en-US"/>
              <a:t>産卵適正は、漁船の数を予測できるか？</a:t>
            </a:r>
          </a:p>
        </p:txBody>
      </p:sp>
      <p:pic>
        <p:nvPicPr>
          <p:cNvPr id="9" name="コンテンツ プレースホルダー 4">
            <a:extLst>
              <a:ext uri="{FF2B5EF4-FFF2-40B4-BE49-F238E27FC236}">
                <a16:creationId xmlns:a16="http://schemas.microsoft.com/office/drawing/2014/main" id="{7A651172-84A7-4DF2-E8C6-876486E8CF36}"/>
              </a:ext>
            </a:extLst>
          </p:cNvPr>
          <p:cNvPicPr>
            <a:picLocks noChangeAspect="1"/>
          </p:cNvPicPr>
          <p:nvPr/>
        </p:nvPicPr>
        <p:blipFill>
          <a:blip r:embed="rId2"/>
          <a:stretch>
            <a:fillRect/>
          </a:stretch>
        </p:blipFill>
        <p:spPr>
          <a:xfrm>
            <a:off x="6502881" y="1375216"/>
            <a:ext cx="5198573" cy="5198573"/>
          </a:xfrm>
          <a:prstGeom prst="rect">
            <a:avLst/>
          </a:prstGeom>
        </p:spPr>
      </p:pic>
    </p:spTree>
    <p:extLst>
      <p:ext uri="{BB962C8B-B14F-4D97-AF65-F5344CB8AC3E}">
        <p14:creationId xmlns:p14="http://schemas.microsoft.com/office/powerpoint/2010/main" val="3950869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D027E2-D9FD-F3CD-08A8-B316AAF210EE}"/>
              </a:ext>
            </a:extLst>
          </p:cNvPr>
          <p:cNvSpPr>
            <a:spLocks noGrp="1"/>
          </p:cNvSpPr>
          <p:nvPr>
            <p:ph type="title"/>
          </p:nvPr>
        </p:nvSpPr>
        <p:spPr/>
        <p:txBody>
          <a:bodyPr/>
          <a:lstStyle/>
          <a:p>
            <a:r>
              <a:rPr kumimoji="1" lang="ja-JP" altLang="en-US"/>
              <a:t>例：</a:t>
            </a:r>
            <a:r>
              <a:rPr lang="ja-JP" altLang="en-US"/>
              <a:t>漁業者は魚を追っているのか？</a:t>
            </a:r>
            <a:endParaRPr kumimoji="1" lang="ja-JP" altLang="en-US"/>
          </a:p>
        </p:txBody>
      </p:sp>
      <p:pic>
        <p:nvPicPr>
          <p:cNvPr id="5" name="図 4" descr="テーブル&#10;&#10;自動的に生成された説明">
            <a:extLst>
              <a:ext uri="{FF2B5EF4-FFF2-40B4-BE49-F238E27FC236}">
                <a16:creationId xmlns:a16="http://schemas.microsoft.com/office/drawing/2014/main" id="{72D21ECA-BD1E-4FBB-6B86-D321C366791D}"/>
              </a:ext>
            </a:extLst>
          </p:cNvPr>
          <p:cNvPicPr>
            <a:picLocks noChangeAspect="1"/>
          </p:cNvPicPr>
          <p:nvPr/>
        </p:nvPicPr>
        <p:blipFill>
          <a:blip r:embed="rId2"/>
          <a:stretch>
            <a:fillRect/>
          </a:stretch>
        </p:blipFill>
        <p:spPr>
          <a:xfrm>
            <a:off x="2621401" y="1148126"/>
            <a:ext cx="6949197" cy="5282723"/>
          </a:xfrm>
          <a:prstGeom prst="rect">
            <a:avLst/>
          </a:prstGeom>
        </p:spPr>
      </p:pic>
      <p:sp>
        <p:nvSpPr>
          <p:cNvPr id="6" name="テキスト ボックス 5">
            <a:extLst>
              <a:ext uri="{FF2B5EF4-FFF2-40B4-BE49-F238E27FC236}">
                <a16:creationId xmlns:a16="http://schemas.microsoft.com/office/drawing/2014/main" id="{5F1B658D-1F5F-7DAE-D168-C2096AF9E1E0}"/>
              </a:ext>
            </a:extLst>
          </p:cNvPr>
          <p:cNvSpPr txBox="1"/>
          <p:nvPr/>
        </p:nvSpPr>
        <p:spPr>
          <a:xfrm>
            <a:off x="7665396" y="6536987"/>
            <a:ext cx="2873544" cy="369332"/>
          </a:xfrm>
          <a:prstGeom prst="rect">
            <a:avLst/>
          </a:prstGeom>
          <a:noFill/>
        </p:spPr>
        <p:txBody>
          <a:bodyPr wrap="none" rtlCol="0">
            <a:spAutoFit/>
          </a:bodyPr>
          <a:lstStyle/>
          <a:p>
            <a:r>
              <a:rPr kumimoji="1" lang="en-US" altLang="ja-JP" dirty="0"/>
              <a:t>Abe et al. (Working paper)</a:t>
            </a:r>
            <a:endParaRPr kumimoji="1" lang="ja-JP" altLang="en-US"/>
          </a:p>
        </p:txBody>
      </p:sp>
    </p:spTree>
    <p:extLst>
      <p:ext uri="{BB962C8B-B14F-4D97-AF65-F5344CB8AC3E}">
        <p14:creationId xmlns:p14="http://schemas.microsoft.com/office/powerpoint/2010/main" val="142263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0AEFE-21EE-71BF-D3B8-9EA4ED5F7F39}"/>
              </a:ext>
            </a:extLst>
          </p:cNvPr>
          <p:cNvSpPr>
            <a:spLocks noGrp="1"/>
          </p:cNvSpPr>
          <p:nvPr>
            <p:ph type="title"/>
          </p:nvPr>
        </p:nvSpPr>
        <p:spPr/>
        <p:txBody>
          <a:bodyPr/>
          <a:lstStyle/>
          <a:p>
            <a:r>
              <a:rPr kumimoji="1" lang="ja-JP" altLang="en-US"/>
              <a:t>研究とは？</a:t>
            </a:r>
          </a:p>
        </p:txBody>
      </p:sp>
      <p:sp>
        <p:nvSpPr>
          <p:cNvPr id="3" name="コンテンツ プレースホルダー 2">
            <a:extLst>
              <a:ext uri="{FF2B5EF4-FFF2-40B4-BE49-F238E27FC236}">
                <a16:creationId xmlns:a16="http://schemas.microsoft.com/office/drawing/2014/main" id="{7A82C55C-9A15-4148-2F49-139239281212}"/>
              </a:ext>
            </a:extLst>
          </p:cNvPr>
          <p:cNvSpPr>
            <a:spLocks noGrp="1"/>
          </p:cNvSpPr>
          <p:nvPr>
            <p:ph idx="1"/>
          </p:nvPr>
        </p:nvSpPr>
        <p:spPr/>
        <p:txBody>
          <a:bodyPr/>
          <a:lstStyle/>
          <a:p>
            <a:r>
              <a:rPr kumimoji="1" lang="ja-JP" altLang="en-US"/>
              <a:t>研究とは、物事との事実や真理を明らかにすること</a:t>
            </a:r>
            <a:endParaRPr kumimoji="1" lang="en-US" altLang="ja-JP" dirty="0"/>
          </a:p>
          <a:p>
            <a:pPr lvl="1"/>
            <a:r>
              <a:rPr lang="ja-JP" altLang="en-US"/>
              <a:t>なんらかの事実や事象を、根拠を持って明らかにしていく作業</a:t>
            </a:r>
            <a:endParaRPr kumimoji="1" lang="en-US" altLang="ja-JP" dirty="0"/>
          </a:p>
          <a:p>
            <a:endParaRPr lang="en-US" altLang="ja-JP" dirty="0"/>
          </a:p>
          <a:p>
            <a:pPr marL="0" indent="0">
              <a:buNone/>
            </a:pPr>
            <a:r>
              <a:rPr kumimoji="1" lang="ja-JP" altLang="en-US" u="sng"/>
              <a:t>どうやって？</a:t>
            </a:r>
            <a:endParaRPr kumimoji="1" lang="en-US" altLang="ja-JP" u="sng" dirty="0"/>
          </a:p>
          <a:p>
            <a:r>
              <a:rPr lang="ja-JP" altLang="en-US"/>
              <a:t>人間の知識を集めて考察し、実験、観察、調査 などを通して調べるなんらかの事実や事象を、根拠を持って明らかにしていく作業である。</a:t>
            </a:r>
            <a:endParaRPr lang="en-US" altLang="ja-JP" dirty="0"/>
          </a:p>
          <a:p>
            <a:r>
              <a:rPr kumimoji="1" lang="ja-JP" altLang="en-US"/>
              <a:t>研究の問い</a:t>
            </a:r>
            <a:r>
              <a:rPr kumimoji="1" lang="en-US" altLang="ja-JP" dirty="0"/>
              <a:t>(Research Question)</a:t>
            </a:r>
            <a:r>
              <a:rPr kumimoji="1" lang="ja-JP" altLang="en-US"/>
              <a:t>を立てて、答える</a:t>
            </a:r>
            <a:endParaRPr kumimoji="1" lang="en-US" altLang="ja-JP" dirty="0"/>
          </a:p>
          <a:p>
            <a:pPr lvl="1"/>
            <a:endParaRPr kumimoji="1" lang="en-US" altLang="ja-JP" dirty="0"/>
          </a:p>
          <a:p>
            <a:endParaRPr kumimoji="1" lang="ja-JP" altLang="en-US"/>
          </a:p>
        </p:txBody>
      </p:sp>
    </p:spTree>
    <p:extLst>
      <p:ext uri="{BB962C8B-B14F-4D97-AF65-F5344CB8AC3E}">
        <p14:creationId xmlns:p14="http://schemas.microsoft.com/office/powerpoint/2010/main" val="2671599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FD165-B19E-5C1E-9D7C-CB2C59487CBA}"/>
              </a:ext>
            </a:extLst>
          </p:cNvPr>
          <p:cNvSpPr>
            <a:spLocks noGrp="1"/>
          </p:cNvSpPr>
          <p:nvPr>
            <p:ph type="title"/>
          </p:nvPr>
        </p:nvSpPr>
        <p:spPr/>
        <p:txBody>
          <a:bodyPr/>
          <a:lstStyle/>
          <a:p>
            <a:r>
              <a:rPr lang="ja-JP" altLang="en-US"/>
              <a:t>古典的な回帰分析の考え方</a:t>
            </a:r>
            <a:endParaRPr kumimoji="1" lang="ja-JP" altLang="en-US"/>
          </a:p>
        </p:txBody>
      </p:sp>
      <p:sp>
        <p:nvSpPr>
          <p:cNvPr id="3" name="コンテンツ プレースホルダー 2">
            <a:extLst>
              <a:ext uri="{FF2B5EF4-FFF2-40B4-BE49-F238E27FC236}">
                <a16:creationId xmlns:a16="http://schemas.microsoft.com/office/drawing/2014/main" id="{628E7B2B-45DB-12A5-EF9D-B093FDD55577}"/>
              </a:ext>
            </a:extLst>
          </p:cNvPr>
          <p:cNvSpPr>
            <a:spLocks noGrp="1"/>
          </p:cNvSpPr>
          <p:nvPr>
            <p:ph idx="1"/>
          </p:nvPr>
        </p:nvSpPr>
        <p:spPr/>
        <p:txBody>
          <a:bodyPr/>
          <a:lstStyle/>
          <a:p>
            <a:r>
              <a:rPr kumimoji="1" lang="ja-JP" altLang="en-US"/>
              <a:t>最も良いモデルはなにか？</a:t>
            </a:r>
            <a:endParaRPr kumimoji="1" lang="en-US" altLang="ja-JP" dirty="0"/>
          </a:p>
          <a:p>
            <a:pPr lvl="1"/>
            <a:r>
              <a:rPr lang="ja-JP" altLang="en-US"/>
              <a:t>いかに</a:t>
            </a:r>
            <a:r>
              <a:rPr lang="en-US" altLang="ja-JP" dirty="0"/>
              <a:t>Y</a:t>
            </a:r>
            <a:r>
              <a:rPr lang="ja-JP" altLang="en-US"/>
              <a:t>を説明できるか？</a:t>
            </a:r>
            <a:endParaRPr lang="en-US" altLang="ja-JP" dirty="0"/>
          </a:p>
          <a:p>
            <a:pPr lvl="1"/>
            <a:r>
              <a:rPr kumimoji="1" lang="ja-JP" altLang="en-US"/>
              <a:t>データに対するフィットのよさ</a:t>
            </a:r>
          </a:p>
          <a:p>
            <a:pPr lvl="1"/>
            <a:r>
              <a:rPr kumimoji="1" lang="ja-JP" altLang="en-US"/>
              <a:t>モデルフィットの良さを測る</a:t>
            </a:r>
            <a:endParaRPr kumimoji="1" lang="en-US" altLang="ja-JP" dirty="0"/>
          </a:p>
          <a:p>
            <a:pPr lvl="2"/>
            <a:r>
              <a:rPr lang="ja-JP" altLang="en-US"/>
              <a:t>残差平方和</a:t>
            </a:r>
            <a:r>
              <a:rPr lang="en-US" altLang="ja-JP" dirty="0"/>
              <a:t>, </a:t>
            </a:r>
            <a:r>
              <a:rPr lang="ja-JP" altLang="en-US"/>
              <a:t>決定係数</a:t>
            </a:r>
            <a:r>
              <a:rPr kumimoji="1" lang="en-US" altLang="ja-JP" dirty="0"/>
              <a:t>, AIC</a:t>
            </a:r>
            <a:r>
              <a:rPr kumimoji="1" lang="ja-JP" altLang="en-US"/>
              <a:t>など</a:t>
            </a:r>
            <a:endParaRPr kumimoji="1" lang="en-US" altLang="ja-JP" dirty="0"/>
          </a:p>
          <a:p>
            <a:r>
              <a:rPr kumimoji="1" lang="ja-JP" altLang="en-US"/>
              <a:t>フィットの良いモデルを見つけて予測</a:t>
            </a:r>
            <a:endParaRPr kumimoji="1" lang="en-US" altLang="ja-JP" dirty="0"/>
          </a:p>
          <a:p>
            <a:pPr lvl="1"/>
            <a:r>
              <a:rPr kumimoji="1" lang="ja-JP" altLang="en-US"/>
              <a:t>機会学習の登場</a:t>
            </a:r>
            <a:endParaRPr kumimoji="1" lang="en-US" altLang="ja-JP" dirty="0"/>
          </a:p>
          <a:p>
            <a:pPr lvl="1"/>
            <a:r>
              <a:rPr lang="ja-JP" altLang="en-US"/>
              <a:t>より複雑で予測の良いモデルが作成可能</a:t>
            </a:r>
            <a:endParaRPr kumimoji="1" lang="en-US" altLang="ja-JP" dirty="0"/>
          </a:p>
          <a:p>
            <a:endParaRPr kumimoji="1" lang="en-US" altLang="ja-JP" dirty="0"/>
          </a:p>
        </p:txBody>
      </p:sp>
    </p:spTree>
    <p:extLst>
      <p:ext uri="{BB962C8B-B14F-4D97-AF65-F5344CB8AC3E}">
        <p14:creationId xmlns:p14="http://schemas.microsoft.com/office/powerpoint/2010/main" val="39912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95292-1C69-F6C8-E578-DC1C0CAAFD02}"/>
              </a:ext>
            </a:extLst>
          </p:cNvPr>
          <p:cNvSpPr>
            <a:spLocks noGrp="1"/>
          </p:cNvSpPr>
          <p:nvPr>
            <p:ph type="title"/>
          </p:nvPr>
        </p:nvSpPr>
        <p:spPr/>
        <p:txBody>
          <a:bodyPr/>
          <a:lstStyle/>
          <a:p>
            <a:r>
              <a:rPr kumimoji="1" lang="ja-JP" altLang="en-US"/>
              <a:t>新しい回帰分析の考え方</a:t>
            </a:r>
          </a:p>
        </p:txBody>
      </p:sp>
      <p:sp>
        <p:nvSpPr>
          <p:cNvPr id="3" name="コンテンツ プレースホルダー 2">
            <a:extLst>
              <a:ext uri="{FF2B5EF4-FFF2-40B4-BE49-F238E27FC236}">
                <a16:creationId xmlns:a16="http://schemas.microsoft.com/office/drawing/2014/main" id="{AD8476ED-C277-37FC-4E58-226B26E0C9D2}"/>
              </a:ext>
            </a:extLst>
          </p:cNvPr>
          <p:cNvSpPr>
            <a:spLocks noGrp="1"/>
          </p:cNvSpPr>
          <p:nvPr>
            <p:ph idx="1"/>
          </p:nvPr>
        </p:nvSpPr>
        <p:spPr/>
        <p:txBody>
          <a:bodyPr/>
          <a:lstStyle/>
          <a:p>
            <a:r>
              <a:rPr lang="ja-JP" altLang="en-US"/>
              <a:t>データの構造に注目</a:t>
            </a:r>
            <a:endParaRPr lang="en-US" altLang="ja-JP" dirty="0"/>
          </a:p>
          <a:p>
            <a:r>
              <a:rPr kumimoji="1" lang="ja-JP" altLang="en-US"/>
              <a:t>シンプルなモデルを用いて、因果関係を推定できる「設定」により注力</a:t>
            </a:r>
            <a:endParaRPr kumimoji="1" lang="en-US" altLang="ja-JP" dirty="0"/>
          </a:p>
          <a:p>
            <a:r>
              <a:rPr lang="ja-JP" altLang="en-US"/>
              <a:t>モデルのフィットよりも、パラメターの頑健性がより重要</a:t>
            </a:r>
            <a:endParaRPr lang="en-US" altLang="ja-JP" dirty="0"/>
          </a:p>
          <a:p>
            <a:pPr lvl="1"/>
            <a:r>
              <a:rPr kumimoji="1" lang="ja-JP" altLang="en-US"/>
              <a:t>モデルの仮定を変えても（緩めても）結果は変わらないか？</a:t>
            </a:r>
            <a:endParaRPr kumimoji="1" lang="en-US" altLang="ja-JP" dirty="0"/>
          </a:p>
          <a:p>
            <a:r>
              <a:rPr kumimoji="1" lang="ja-JP" altLang="en-US"/>
              <a:t>複数のモデルを比較しながら、興味のあるパラメターから得られる理論への知見を重視</a:t>
            </a:r>
            <a:endParaRPr kumimoji="1" lang="en-US" altLang="ja-JP" dirty="0"/>
          </a:p>
        </p:txBody>
      </p:sp>
    </p:spTree>
    <p:extLst>
      <p:ext uri="{BB962C8B-B14F-4D97-AF65-F5344CB8AC3E}">
        <p14:creationId xmlns:p14="http://schemas.microsoft.com/office/powerpoint/2010/main" val="2772024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D37F4-6190-A921-366A-2F8D022526E5}"/>
              </a:ext>
            </a:extLst>
          </p:cNvPr>
          <p:cNvSpPr>
            <a:spLocks noGrp="1"/>
          </p:cNvSpPr>
          <p:nvPr>
            <p:ph type="title"/>
          </p:nvPr>
        </p:nvSpPr>
        <p:spPr/>
        <p:txBody>
          <a:bodyPr/>
          <a:lstStyle/>
          <a:p>
            <a:r>
              <a:rPr kumimoji="1" lang="ja-JP" altLang="en-US"/>
              <a:t>議論：回帰分析に対するイメージ</a:t>
            </a:r>
          </a:p>
        </p:txBody>
      </p:sp>
      <p:sp>
        <p:nvSpPr>
          <p:cNvPr id="3" name="コンテンツ プレースホルダー 2">
            <a:extLst>
              <a:ext uri="{FF2B5EF4-FFF2-40B4-BE49-F238E27FC236}">
                <a16:creationId xmlns:a16="http://schemas.microsoft.com/office/drawing/2014/main" id="{592BA69A-4E5E-F033-5935-8A396BAEEB1D}"/>
              </a:ext>
            </a:extLst>
          </p:cNvPr>
          <p:cNvSpPr>
            <a:spLocks noGrp="1"/>
          </p:cNvSpPr>
          <p:nvPr>
            <p:ph idx="1"/>
          </p:nvPr>
        </p:nvSpPr>
        <p:spPr/>
        <p:txBody>
          <a:bodyPr/>
          <a:lstStyle/>
          <a:p>
            <a:r>
              <a:rPr kumimoji="1" lang="ja-JP" altLang="en-US"/>
              <a:t>今日の話を聞いて、どういうイメージの変化</a:t>
            </a:r>
            <a:r>
              <a:rPr lang="ja-JP" altLang="en-US"/>
              <a:t>があったか？</a:t>
            </a:r>
            <a:endParaRPr kumimoji="1" lang="ja-JP" altLang="en-US"/>
          </a:p>
        </p:txBody>
      </p:sp>
    </p:spTree>
    <p:extLst>
      <p:ext uri="{BB962C8B-B14F-4D97-AF65-F5344CB8AC3E}">
        <p14:creationId xmlns:p14="http://schemas.microsoft.com/office/powerpoint/2010/main" val="189151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489137-9C71-2AF5-8CC9-7381DAE4AC12}"/>
              </a:ext>
            </a:extLst>
          </p:cNvPr>
          <p:cNvSpPr>
            <a:spLocks noGrp="1"/>
          </p:cNvSpPr>
          <p:nvPr>
            <p:ph type="title"/>
          </p:nvPr>
        </p:nvSpPr>
        <p:spPr/>
        <p:txBody>
          <a:bodyPr/>
          <a:lstStyle/>
          <a:p>
            <a:r>
              <a:rPr kumimoji="1" lang="ja-JP" altLang="en-US"/>
              <a:t>課題：練習問題１</a:t>
            </a:r>
          </a:p>
        </p:txBody>
      </p:sp>
      <p:sp>
        <p:nvSpPr>
          <p:cNvPr id="3" name="コンテンツ プレースホルダー 2">
            <a:extLst>
              <a:ext uri="{FF2B5EF4-FFF2-40B4-BE49-F238E27FC236}">
                <a16:creationId xmlns:a16="http://schemas.microsoft.com/office/drawing/2014/main" id="{213BD8FD-0FA2-9EEA-E81A-20419F279D1E}"/>
              </a:ext>
            </a:extLst>
          </p:cNvPr>
          <p:cNvSpPr>
            <a:spLocks noGrp="1"/>
          </p:cNvSpPr>
          <p:nvPr>
            <p:ph idx="1"/>
          </p:nvPr>
        </p:nvSpPr>
        <p:spPr/>
        <p:txBody>
          <a:bodyPr/>
          <a:lstStyle/>
          <a:p>
            <a:r>
              <a:rPr kumimoji="1" lang="ja-JP" altLang="en-US"/>
              <a:t>田中</a:t>
            </a:r>
            <a:r>
              <a:rPr kumimoji="1" lang="en-US" altLang="ja-JP"/>
              <a:t> P.11</a:t>
            </a:r>
          </a:p>
          <a:p>
            <a:endParaRPr kumimoji="1" lang="ja-JP" altLang="en-US"/>
          </a:p>
        </p:txBody>
      </p:sp>
      <p:pic>
        <p:nvPicPr>
          <p:cNvPr id="5" name="図 4" descr="テキスト&#10;&#10;自動的に生成された説明">
            <a:extLst>
              <a:ext uri="{FF2B5EF4-FFF2-40B4-BE49-F238E27FC236}">
                <a16:creationId xmlns:a16="http://schemas.microsoft.com/office/drawing/2014/main" id="{6C37142D-42FE-EED0-AD5A-C77FF0A9BE65}"/>
              </a:ext>
            </a:extLst>
          </p:cNvPr>
          <p:cNvPicPr>
            <a:picLocks noChangeAspect="1"/>
          </p:cNvPicPr>
          <p:nvPr/>
        </p:nvPicPr>
        <p:blipFill>
          <a:blip r:embed="rId2"/>
          <a:stretch>
            <a:fillRect/>
          </a:stretch>
        </p:blipFill>
        <p:spPr>
          <a:xfrm>
            <a:off x="2942936" y="1572554"/>
            <a:ext cx="7772400" cy="4937638"/>
          </a:xfrm>
          <a:prstGeom prst="rect">
            <a:avLst/>
          </a:prstGeom>
        </p:spPr>
      </p:pic>
    </p:spTree>
    <p:extLst>
      <p:ext uri="{BB962C8B-B14F-4D97-AF65-F5344CB8AC3E}">
        <p14:creationId xmlns:p14="http://schemas.microsoft.com/office/powerpoint/2010/main" val="1896593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BAC4B5-FD9F-8CC8-FE44-3F10767CD213}"/>
              </a:ext>
            </a:extLst>
          </p:cNvPr>
          <p:cNvSpPr>
            <a:spLocks noGrp="1"/>
          </p:cNvSpPr>
          <p:nvPr>
            <p:ph type="title"/>
          </p:nvPr>
        </p:nvSpPr>
        <p:spPr/>
        <p:txBody>
          <a:bodyPr/>
          <a:lstStyle/>
          <a:p>
            <a:endParaRPr kumimoji="1" lang="ja-JP" altLang="en-US"/>
          </a:p>
        </p:txBody>
      </p:sp>
      <p:pic>
        <p:nvPicPr>
          <p:cNvPr id="5" name="コンテンツ プレースホルダー 4" descr="テキスト, 手紙&#10;&#10;自動的に生成された説明">
            <a:extLst>
              <a:ext uri="{FF2B5EF4-FFF2-40B4-BE49-F238E27FC236}">
                <a16:creationId xmlns:a16="http://schemas.microsoft.com/office/drawing/2014/main" id="{CF6F733A-C032-54F6-C050-B70913B4157D}"/>
              </a:ext>
            </a:extLst>
          </p:cNvPr>
          <p:cNvPicPr>
            <a:picLocks noGrp="1" noChangeAspect="1"/>
          </p:cNvPicPr>
          <p:nvPr>
            <p:ph idx="1"/>
          </p:nvPr>
        </p:nvPicPr>
        <p:blipFill>
          <a:blip r:embed="rId2"/>
          <a:stretch>
            <a:fillRect/>
          </a:stretch>
        </p:blipFill>
        <p:spPr>
          <a:xfrm>
            <a:off x="1005607" y="1699325"/>
            <a:ext cx="10180786" cy="3957196"/>
          </a:xfrm>
        </p:spPr>
      </p:pic>
    </p:spTree>
    <p:extLst>
      <p:ext uri="{BB962C8B-B14F-4D97-AF65-F5344CB8AC3E}">
        <p14:creationId xmlns:p14="http://schemas.microsoft.com/office/powerpoint/2010/main" val="192506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FDF789-DACB-A44F-7ABD-D4AD32FFA86E}"/>
              </a:ext>
            </a:extLst>
          </p:cNvPr>
          <p:cNvSpPr>
            <a:spLocks noGrp="1"/>
          </p:cNvSpPr>
          <p:nvPr>
            <p:ph type="title"/>
          </p:nvPr>
        </p:nvSpPr>
        <p:spPr/>
        <p:txBody>
          <a:bodyPr/>
          <a:lstStyle/>
          <a:p>
            <a:r>
              <a:rPr kumimoji="1" lang="en-US" altLang="ja-JP" dirty="0"/>
              <a:t>Research Question</a:t>
            </a:r>
            <a:r>
              <a:rPr kumimoji="1" lang="ja-JP" altLang="en-US"/>
              <a:t>とは？</a:t>
            </a:r>
          </a:p>
        </p:txBody>
      </p:sp>
      <p:sp>
        <p:nvSpPr>
          <p:cNvPr id="3" name="コンテンツ プレースホルダー 2">
            <a:extLst>
              <a:ext uri="{FF2B5EF4-FFF2-40B4-BE49-F238E27FC236}">
                <a16:creationId xmlns:a16="http://schemas.microsoft.com/office/drawing/2014/main" id="{A96E79A2-AD77-91AD-0770-59A42EA298CC}"/>
              </a:ext>
            </a:extLst>
          </p:cNvPr>
          <p:cNvSpPr>
            <a:spLocks noGrp="1"/>
          </p:cNvSpPr>
          <p:nvPr>
            <p:ph idx="1"/>
          </p:nvPr>
        </p:nvSpPr>
        <p:spPr/>
        <p:txBody>
          <a:bodyPr/>
          <a:lstStyle/>
          <a:p>
            <a:r>
              <a:rPr kumimoji="1" lang="ja-JP" altLang="en-US"/>
              <a:t>研究対象についてのまだ明らかにされていない、しかし明らかにする価値のある問い</a:t>
            </a:r>
            <a:endParaRPr kumimoji="1" lang="en-US" altLang="ja-JP" dirty="0"/>
          </a:p>
          <a:p>
            <a:endParaRPr lang="en-US" altLang="ja-JP" dirty="0"/>
          </a:p>
          <a:p>
            <a:r>
              <a:rPr kumimoji="1" lang="ja-JP" altLang="en-US"/>
              <a:t>例：</a:t>
            </a:r>
            <a:endParaRPr lang="en-US" altLang="ja-JP" dirty="0"/>
          </a:p>
          <a:p>
            <a:pPr lvl="1"/>
            <a:r>
              <a:rPr kumimoji="1" lang="ja-JP" altLang="en-US"/>
              <a:t>キャッチシェアは水産資源の崩壊を止めるか？</a:t>
            </a:r>
            <a:r>
              <a:rPr kumimoji="1" lang="en-US" altLang="ja-JP" dirty="0"/>
              <a:t>(Costello et al., 2008)</a:t>
            </a:r>
          </a:p>
          <a:p>
            <a:pPr lvl="1" algn="just"/>
            <a:r>
              <a:rPr lang="ja-JP" altLang="en-US"/>
              <a:t>漁業のアクセス制限は水産資源の崩壊を防いだか？</a:t>
            </a:r>
            <a:r>
              <a:rPr lang="en-US" altLang="ja-JP" dirty="0"/>
              <a:t>(</a:t>
            </a:r>
            <a:r>
              <a:rPr lang="en-US" altLang="ja-JP" dirty="0" err="1"/>
              <a:t>Bjørndal</a:t>
            </a:r>
            <a:r>
              <a:rPr lang="en-US" altLang="ja-JP" dirty="0"/>
              <a:t> &amp; Conrad 1987)</a:t>
            </a:r>
          </a:p>
          <a:p>
            <a:pPr lvl="1" algn="just"/>
            <a:r>
              <a:rPr kumimoji="1" lang="ja-JP" altLang="en-US"/>
              <a:t>魚のサイズは価格に影響するか？</a:t>
            </a:r>
            <a:r>
              <a:rPr kumimoji="1" lang="en-US" altLang="ja-JP" dirty="0"/>
              <a:t>(Zimmerman et al., 2013)</a:t>
            </a:r>
          </a:p>
          <a:p>
            <a:pPr lvl="1" algn="just"/>
            <a:r>
              <a:rPr kumimoji="1" lang="ja-JP" altLang="en-US"/>
              <a:t>個別漁獲割当（</a:t>
            </a:r>
            <a:r>
              <a:rPr kumimoji="1" lang="en-US" altLang="ja-JP" dirty="0"/>
              <a:t>IFQ</a:t>
            </a:r>
            <a:r>
              <a:rPr kumimoji="1" lang="ja-JP" altLang="en-US"/>
              <a:t>）は良い政策なのか？</a:t>
            </a:r>
            <a:endParaRPr kumimoji="1" lang="en-US" altLang="ja-JP" dirty="0"/>
          </a:p>
        </p:txBody>
      </p:sp>
    </p:spTree>
    <p:extLst>
      <p:ext uri="{BB962C8B-B14F-4D97-AF65-F5344CB8AC3E}">
        <p14:creationId xmlns:p14="http://schemas.microsoft.com/office/powerpoint/2010/main" val="2380159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9D5E87-E770-256E-A3C7-62138E60F313}"/>
              </a:ext>
            </a:extLst>
          </p:cNvPr>
          <p:cNvSpPr>
            <a:spLocks noGrp="1"/>
          </p:cNvSpPr>
          <p:nvPr>
            <p:ph type="title"/>
          </p:nvPr>
        </p:nvSpPr>
        <p:spPr/>
        <p:txBody>
          <a:bodyPr/>
          <a:lstStyle/>
          <a:p>
            <a:r>
              <a:rPr kumimoji="1" lang="en-US" altLang="ja-JP" dirty="0"/>
              <a:t>Research Question</a:t>
            </a:r>
            <a:r>
              <a:rPr kumimoji="1" lang="ja-JP" altLang="en-US"/>
              <a:t>の</a:t>
            </a:r>
            <a:r>
              <a:rPr kumimoji="1" lang="en-US" altLang="ja-JP" dirty="0"/>
              <a:t>3</a:t>
            </a:r>
            <a:r>
              <a:rPr kumimoji="1" lang="ja-JP" altLang="en-US"/>
              <a:t>つのタイプ</a:t>
            </a:r>
          </a:p>
        </p:txBody>
      </p:sp>
      <p:sp>
        <p:nvSpPr>
          <p:cNvPr id="3" name="コンテンツ プレースホルダー 2">
            <a:extLst>
              <a:ext uri="{FF2B5EF4-FFF2-40B4-BE49-F238E27FC236}">
                <a16:creationId xmlns:a16="http://schemas.microsoft.com/office/drawing/2014/main" id="{F0A5075F-9FB4-2180-0BAF-162A4E37AF4D}"/>
              </a:ext>
            </a:extLst>
          </p:cNvPr>
          <p:cNvSpPr>
            <a:spLocks noGrp="1"/>
          </p:cNvSpPr>
          <p:nvPr>
            <p:ph idx="1"/>
          </p:nvPr>
        </p:nvSpPr>
        <p:spPr/>
        <p:txBody>
          <a:bodyPr anchor="ctr"/>
          <a:lstStyle/>
          <a:p>
            <a:pPr marL="514350" indent="-514350">
              <a:buFont typeface="+mj-lt"/>
              <a:buAutoNum type="arabicPeriod"/>
            </a:pPr>
            <a:r>
              <a:rPr lang="ja-JP" altLang="en-US"/>
              <a:t>実証的問題</a:t>
            </a:r>
            <a:endParaRPr lang="en-US" altLang="ja-JP" dirty="0"/>
          </a:p>
          <a:p>
            <a:pPr marL="514350" indent="-514350">
              <a:buFont typeface="+mj-lt"/>
              <a:buAutoNum type="arabicPeriod"/>
            </a:pPr>
            <a:r>
              <a:rPr kumimoji="1" lang="ja-JP" altLang="en-US"/>
              <a:t>規範的問題</a:t>
            </a:r>
            <a:endParaRPr kumimoji="1" lang="en-US" altLang="ja-JP" dirty="0"/>
          </a:p>
          <a:p>
            <a:pPr marL="514350" indent="-514350">
              <a:buFont typeface="+mj-lt"/>
              <a:buAutoNum type="arabicPeriod"/>
            </a:pPr>
            <a:r>
              <a:rPr lang="ja-JP" altLang="en-US"/>
              <a:t>分析的問題</a:t>
            </a:r>
            <a:endParaRPr kumimoji="1" lang="en-US" altLang="ja-JP" dirty="0"/>
          </a:p>
        </p:txBody>
      </p:sp>
    </p:spTree>
    <p:extLst>
      <p:ext uri="{BB962C8B-B14F-4D97-AF65-F5344CB8AC3E}">
        <p14:creationId xmlns:p14="http://schemas.microsoft.com/office/powerpoint/2010/main" val="187155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F04D4-0331-6C7B-55FC-0912EFB18C4B}"/>
              </a:ext>
            </a:extLst>
          </p:cNvPr>
          <p:cNvSpPr>
            <a:spLocks noGrp="1"/>
          </p:cNvSpPr>
          <p:nvPr>
            <p:ph type="title"/>
          </p:nvPr>
        </p:nvSpPr>
        <p:spPr/>
        <p:txBody>
          <a:bodyPr/>
          <a:lstStyle/>
          <a:p>
            <a:r>
              <a:rPr kumimoji="1" lang="en-US" altLang="ja-JP" dirty="0"/>
              <a:t>RQ</a:t>
            </a:r>
            <a:r>
              <a:rPr kumimoji="1" lang="ja-JP" altLang="en-US"/>
              <a:t>：実証的問題</a:t>
            </a:r>
          </a:p>
        </p:txBody>
      </p:sp>
      <p:sp>
        <p:nvSpPr>
          <p:cNvPr id="3" name="コンテンツ プレースホルダー 2">
            <a:extLst>
              <a:ext uri="{FF2B5EF4-FFF2-40B4-BE49-F238E27FC236}">
                <a16:creationId xmlns:a16="http://schemas.microsoft.com/office/drawing/2014/main" id="{BB397F95-31FB-667E-C5D1-7FA3D661F829}"/>
              </a:ext>
            </a:extLst>
          </p:cNvPr>
          <p:cNvSpPr>
            <a:spLocks noGrp="1"/>
          </p:cNvSpPr>
          <p:nvPr>
            <p:ph idx="1"/>
          </p:nvPr>
        </p:nvSpPr>
        <p:spPr/>
        <p:txBody>
          <a:bodyPr/>
          <a:lstStyle/>
          <a:p>
            <a:r>
              <a:rPr kumimoji="1" lang="ja-JP" altLang="en-US"/>
              <a:t>現実社会で何が真実で、何が真実ではないか？</a:t>
            </a:r>
            <a:endParaRPr kumimoji="1" lang="en-US" altLang="ja-JP" dirty="0"/>
          </a:p>
          <a:p>
            <a:r>
              <a:rPr lang="ja-JP" altLang="en-US"/>
              <a:t>例：</a:t>
            </a:r>
            <a:r>
              <a:rPr lang="en-US" altLang="ja-JP" dirty="0"/>
              <a:t>Costello et al. (2008)</a:t>
            </a:r>
            <a:r>
              <a:rPr lang="ja-JP" altLang="en-US"/>
              <a:t> </a:t>
            </a:r>
            <a:endParaRPr lang="en-US" altLang="ja-JP" dirty="0"/>
          </a:p>
          <a:p>
            <a:pPr lvl="1"/>
            <a:r>
              <a:rPr lang="ja-JP" altLang="en-US"/>
              <a:t>世界の漁業のデータを集めて、キャッチシェアを行っている漁業とそうでない漁業の間で、水産資源の崩壊が起こっているかどうかを分析</a:t>
            </a:r>
            <a:endParaRPr lang="en-US" altLang="ja-JP" dirty="0"/>
          </a:p>
          <a:p>
            <a:endParaRPr kumimoji="1" lang="en-US" altLang="ja-JP" dirty="0"/>
          </a:p>
          <a:p>
            <a:r>
              <a:rPr lang="ja-JP" altLang="en-US"/>
              <a:t>数量的データを使う「定量的研究」の他に、インタビューや観察など「定性的研究」もある</a:t>
            </a:r>
            <a:endParaRPr lang="en-US" altLang="ja-JP" dirty="0"/>
          </a:p>
          <a:p>
            <a:pPr lvl="1"/>
            <a:r>
              <a:rPr kumimoji="1" lang="en-US" altLang="ja-JP" dirty="0"/>
              <a:t>RQ</a:t>
            </a:r>
            <a:r>
              <a:rPr kumimoji="1" lang="ja-JP" altLang="en-US"/>
              <a:t>や目的に応じて研究手法を選択</a:t>
            </a:r>
          </a:p>
        </p:txBody>
      </p:sp>
    </p:spTree>
    <p:extLst>
      <p:ext uri="{BB962C8B-B14F-4D97-AF65-F5344CB8AC3E}">
        <p14:creationId xmlns:p14="http://schemas.microsoft.com/office/powerpoint/2010/main" val="334574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1B8D7-985A-9E99-67FF-45F78A523899}"/>
              </a:ext>
            </a:extLst>
          </p:cNvPr>
          <p:cNvSpPr>
            <a:spLocks noGrp="1"/>
          </p:cNvSpPr>
          <p:nvPr>
            <p:ph type="title"/>
          </p:nvPr>
        </p:nvSpPr>
        <p:spPr/>
        <p:txBody>
          <a:bodyPr/>
          <a:lstStyle/>
          <a:p>
            <a:r>
              <a:rPr kumimoji="1" lang="en-US" altLang="ja-JP" dirty="0"/>
              <a:t>RQ</a:t>
            </a:r>
            <a:r>
              <a:rPr kumimoji="1" lang="ja-JP" altLang="en-US"/>
              <a:t>：規範的</a:t>
            </a:r>
            <a:r>
              <a:rPr lang="ja-JP" altLang="en-US"/>
              <a:t>問題</a:t>
            </a:r>
            <a:endParaRPr kumimoji="1" lang="ja-JP" altLang="en-US"/>
          </a:p>
        </p:txBody>
      </p:sp>
      <p:sp>
        <p:nvSpPr>
          <p:cNvPr id="3" name="コンテンツ プレースホルダー 2">
            <a:extLst>
              <a:ext uri="{FF2B5EF4-FFF2-40B4-BE49-F238E27FC236}">
                <a16:creationId xmlns:a16="http://schemas.microsoft.com/office/drawing/2014/main" id="{2DD36526-1FC6-2E03-9C8A-8A3CF31728D2}"/>
              </a:ext>
            </a:extLst>
          </p:cNvPr>
          <p:cNvSpPr>
            <a:spLocks noGrp="1"/>
          </p:cNvSpPr>
          <p:nvPr>
            <p:ph idx="1"/>
          </p:nvPr>
        </p:nvSpPr>
        <p:spPr/>
        <p:txBody>
          <a:bodyPr/>
          <a:lstStyle/>
          <a:p>
            <a:r>
              <a:rPr kumimoji="1" lang="ja-JP" altLang="en-US"/>
              <a:t>何が望ましく、何がそうでないか？</a:t>
            </a:r>
            <a:endParaRPr kumimoji="1" lang="en-US" altLang="ja-JP" dirty="0"/>
          </a:p>
          <a:p>
            <a:endParaRPr kumimoji="1" lang="en-US" altLang="ja-JP" dirty="0"/>
          </a:p>
          <a:p>
            <a:r>
              <a:rPr kumimoji="1" lang="ja-JP" altLang="en-US"/>
              <a:t>例：日本は</a:t>
            </a:r>
            <a:r>
              <a:rPr kumimoji="1" lang="en-US" altLang="ja-JP" dirty="0"/>
              <a:t>ITQ</a:t>
            </a:r>
            <a:r>
              <a:rPr lang="ja-JP" altLang="en-US"/>
              <a:t>を導入すべきか？</a:t>
            </a:r>
            <a:endParaRPr lang="en-US" altLang="ja-JP" dirty="0"/>
          </a:p>
          <a:p>
            <a:pPr lvl="1"/>
            <a:r>
              <a:rPr kumimoji="1" lang="ja-JP" altLang="en-US"/>
              <a:t>導入した際に結果がよくなるか、悪くなるか、誰にとってそうか？という定義が必要</a:t>
            </a:r>
            <a:endParaRPr kumimoji="1" lang="en-US" altLang="ja-JP" dirty="0"/>
          </a:p>
          <a:p>
            <a:pPr lvl="1"/>
            <a:r>
              <a:rPr lang="ja-JP" altLang="en-US"/>
              <a:t>よい、悪いという価値判断やその基準が必要</a:t>
            </a:r>
            <a:endParaRPr lang="en-US" altLang="ja-JP" dirty="0"/>
          </a:p>
          <a:p>
            <a:r>
              <a:rPr kumimoji="1" lang="ja-JP" altLang="en-US"/>
              <a:t>客観的（科学的）に答えることが難しい</a:t>
            </a:r>
            <a:endParaRPr kumimoji="1" lang="en-US" altLang="ja-JP" dirty="0"/>
          </a:p>
          <a:p>
            <a:pPr lvl="1"/>
            <a:r>
              <a:rPr lang="ja-JP" altLang="en-US"/>
              <a:t>研究者のバイアスが入りうる</a:t>
            </a:r>
            <a:endParaRPr lang="en-US" altLang="ja-JP" dirty="0"/>
          </a:p>
          <a:p>
            <a:r>
              <a:rPr lang="ja-JP" altLang="en-US"/>
              <a:t>実証的問題に変換することで、間接的に検証可能</a:t>
            </a:r>
            <a:endParaRPr kumimoji="1" lang="en-US" altLang="ja-JP" dirty="0"/>
          </a:p>
        </p:txBody>
      </p:sp>
    </p:spTree>
    <p:extLst>
      <p:ext uri="{BB962C8B-B14F-4D97-AF65-F5344CB8AC3E}">
        <p14:creationId xmlns:p14="http://schemas.microsoft.com/office/powerpoint/2010/main" val="89527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2901D-87E2-4B6E-94CA-96E3CEB3F51E}"/>
              </a:ext>
            </a:extLst>
          </p:cNvPr>
          <p:cNvSpPr>
            <a:spLocks noGrp="1"/>
          </p:cNvSpPr>
          <p:nvPr>
            <p:ph type="title"/>
          </p:nvPr>
        </p:nvSpPr>
        <p:spPr/>
        <p:txBody>
          <a:bodyPr/>
          <a:lstStyle/>
          <a:p>
            <a:r>
              <a:rPr kumimoji="1" lang="en-US" altLang="ja-JP" dirty="0"/>
              <a:t>RQ</a:t>
            </a:r>
            <a:r>
              <a:rPr kumimoji="1" lang="ja-JP" altLang="en-US"/>
              <a:t>：規範的</a:t>
            </a:r>
            <a:r>
              <a:rPr lang="ja-JP" altLang="en-US"/>
              <a:t>問題</a:t>
            </a:r>
            <a:endParaRPr kumimoji="1" lang="ja-JP" altLang="en-US"/>
          </a:p>
        </p:txBody>
      </p:sp>
      <p:sp>
        <p:nvSpPr>
          <p:cNvPr id="3" name="コンテンツ プレースホルダー 2">
            <a:extLst>
              <a:ext uri="{FF2B5EF4-FFF2-40B4-BE49-F238E27FC236}">
                <a16:creationId xmlns:a16="http://schemas.microsoft.com/office/drawing/2014/main" id="{13C87AA7-6C4A-757D-58FF-D140FEF771C3}"/>
              </a:ext>
            </a:extLst>
          </p:cNvPr>
          <p:cNvSpPr>
            <a:spLocks noGrp="1"/>
          </p:cNvSpPr>
          <p:nvPr>
            <p:ph idx="1"/>
          </p:nvPr>
        </p:nvSpPr>
        <p:spPr/>
        <p:txBody>
          <a:bodyPr/>
          <a:lstStyle/>
          <a:p>
            <a:pPr marL="514350" indent="-514350">
              <a:buFont typeface="+mj-lt"/>
              <a:buAutoNum type="arabicPeriod"/>
            </a:pPr>
            <a:r>
              <a:rPr kumimoji="1" lang="ja-JP" altLang="en-US"/>
              <a:t>参照的枠組みを変える</a:t>
            </a:r>
            <a:endParaRPr lang="en-US" altLang="ja-JP" dirty="0"/>
          </a:p>
          <a:p>
            <a:pPr lvl="1"/>
            <a:r>
              <a:rPr lang="ja-JP" altLang="en-US"/>
              <a:t>日本は</a:t>
            </a:r>
            <a:r>
              <a:rPr lang="en-US" altLang="ja-JP" dirty="0"/>
              <a:t>ITQ</a:t>
            </a:r>
            <a:r>
              <a:rPr lang="ja-JP" altLang="en-US"/>
              <a:t>を導入すべきか？</a:t>
            </a:r>
            <a:endParaRPr lang="en-US" altLang="ja-JP" dirty="0"/>
          </a:p>
          <a:p>
            <a:pPr lvl="1"/>
            <a:r>
              <a:rPr kumimoji="1" lang="ja-JP" altLang="en-US"/>
              <a:t>⇛日本は</a:t>
            </a:r>
            <a:r>
              <a:rPr kumimoji="1" lang="en-US" altLang="ja-JP" dirty="0"/>
              <a:t>ITQ</a:t>
            </a:r>
            <a:r>
              <a:rPr lang="ja-JP" altLang="en-US"/>
              <a:t>の導入で資源を回復することができるか？</a:t>
            </a:r>
            <a:endParaRPr lang="en-US" altLang="ja-JP" dirty="0"/>
          </a:p>
          <a:p>
            <a:pPr marL="514350" indent="-514350">
              <a:buFont typeface="+mj-lt"/>
              <a:buAutoNum type="arabicPeriod"/>
            </a:pPr>
            <a:r>
              <a:rPr kumimoji="1" lang="ja-JP" altLang="en-US"/>
              <a:t>背後にある前提条件に注目する</a:t>
            </a:r>
            <a:endParaRPr kumimoji="1" lang="en-US" altLang="ja-JP" dirty="0"/>
          </a:p>
          <a:p>
            <a:pPr lvl="1"/>
            <a:r>
              <a:rPr kumimoji="1" lang="en-US" altLang="ja-JP" dirty="0"/>
              <a:t>ITQ</a:t>
            </a:r>
            <a:r>
              <a:rPr kumimoji="1" lang="ja-JP" altLang="en-US"/>
              <a:t>を導入すべき（したらよくなる）の背後にある条件は？</a:t>
            </a:r>
            <a:endParaRPr kumimoji="1" lang="en-US" altLang="ja-JP" dirty="0"/>
          </a:p>
          <a:p>
            <a:pPr lvl="1">
              <a:buFont typeface="Wingdings" pitchFamily="2" charset="2"/>
              <a:buChar char="Ø"/>
            </a:pPr>
            <a:endParaRPr kumimoji="1" lang="en-US" altLang="ja-JP" dirty="0"/>
          </a:p>
          <a:p>
            <a:pPr lvl="1">
              <a:buFont typeface="Wingdings" pitchFamily="2" charset="2"/>
              <a:buChar char="Ø"/>
            </a:pPr>
            <a:r>
              <a:rPr kumimoji="1" lang="en-US" altLang="ja-JP" dirty="0"/>
              <a:t>ITQ</a:t>
            </a:r>
            <a:r>
              <a:rPr kumimoji="1" lang="ja-JP" altLang="en-US"/>
              <a:t>によって資源が回復する</a:t>
            </a:r>
            <a:endParaRPr kumimoji="1" lang="en-US" altLang="ja-JP" dirty="0"/>
          </a:p>
          <a:p>
            <a:pPr lvl="1">
              <a:buFont typeface="Wingdings" pitchFamily="2" charset="2"/>
              <a:buChar char="Ø"/>
            </a:pPr>
            <a:r>
              <a:rPr lang="ja-JP" altLang="en-US"/>
              <a:t>資源が回復すれば漁業者の収入が増える</a:t>
            </a:r>
            <a:endParaRPr lang="en-US" altLang="ja-JP" dirty="0"/>
          </a:p>
          <a:p>
            <a:pPr lvl="1">
              <a:buFont typeface="Wingdings" pitchFamily="2" charset="2"/>
              <a:buChar char="Ø"/>
            </a:pPr>
            <a:r>
              <a:rPr lang="ja-JP" altLang="en-US"/>
              <a:t>漁業者の収入が増えれば、漁業者減少に歯止めがかかる</a:t>
            </a:r>
            <a:endParaRPr lang="en-US" altLang="ja-JP" dirty="0"/>
          </a:p>
          <a:p>
            <a:pPr lvl="1">
              <a:buFont typeface="Wingdings" pitchFamily="2" charset="2"/>
              <a:buChar char="Ø"/>
            </a:pPr>
            <a:endParaRPr kumimoji="1" lang="en-US" altLang="ja-JP" dirty="0"/>
          </a:p>
          <a:p>
            <a:pPr lvl="1"/>
            <a:r>
              <a:rPr kumimoji="1" lang="ja-JP" altLang="en-US"/>
              <a:t>それぞれの実証的問題に答えることは可能</a:t>
            </a:r>
            <a:endParaRPr kumimoji="1" lang="en-US" altLang="ja-JP" dirty="0"/>
          </a:p>
        </p:txBody>
      </p:sp>
    </p:spTree>
    <p:extLst>
      <p:ext uri="{BB962C8B-B14F-4D97-AF65-F5344CB8AC3E}">
        <p14:creationId xmlns:p14="http://schemas.microsoft.com/office/powerpoint/2010/main" val="2140918536"/>
      </p:ext>
    </p:extLst>
  </p:cSld>
  <p:clrMapOvr>
    <a:masterClrMapping/>
  </p:clrMapOvr>
</p:sld>
</file>

<file path=ppt/theme/theme1.xml><?xml version="1.0" encoding="utf-8"?>
<a:theme xmlns:a="http://schemas.openxmlformats.org/drawingml/2006/main" name="Office テーマ">
  <a:themeElements>
    <a:clrScheme name="青">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eiryo_SegoeUI">
      <a:majorFont>
        <a:latin typeface="Arial"/>
        <a:ea typeface="Hiragino Kaku Gothic ProN"/>
        <a:cs typeface=""/>
      </a:majorFont>
      <a:minorFont>
        <a:latin typeface="Arial"/>
        <a:ea typeface="Hiragino Kaku Gothic Pro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BDC0BC64-80F1-B24C-9BCA-B4505854E6AA}" vid="{C9283432-8BA8-8048-A815-2FC3B1B6F42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4029</TotalTime>
  <Words>2589</Words>
  <Application>Microsoft Macintosh PowerPoint</Application>
  <PresentationFormat>ワイド画面</PresentationFormat>
  <Paragraphs>257</Paragraphs>
  <Slides>44</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44</vt:i4>
      </vt:variant>
    </vt:vector>
  </HeadingPairs>
  <TitlesOfParts>
    <vt:vector size="50" baseType="lpstr">
      <vt:lpstr>-apple-system</vt:lpstr>
      <vt:lpstr>游ゴシック</vt:lpstr>
      <vt:lpstr>Arial</vt:lpstr>
      <vt:lpstr>Cambria Math</vt:lpstr>
      <vt:lpstr>Wingdings</vt:lpstr>
      <vt:lpstr>Office テーマ</vt:lpstr>
      <vt:lpstr>なぜ俺たちは回帰分析をするのか？</vt:lpstr>
      <vt:lpstr>議論：回帰分析に対するイメージ</vt:lpstr>
      <vt:lpstr>PowerPoint プレゼンテーション</vt:lpstr>
      <vt:lpstr>研究とは？</vt:lpstr>
      <vt:lpstr>Research Questionとは？</vt:lpstr>
      <vt:lpstr>Research Questionの3つのタイプ</vt:lpstr>
      <vt:lpstr>RQ：実証的問題</vt:lpstr>
      <vt:lpstr>RQ：規範的問題</vt:lpstr>
      <vt:lpstr>RQ：規範的問題</vt:lpstr>
      <vt:lpstr>RQ：分析的問題</vt:lpstr>
      <vt:lpstr>理論と仮説</vt:lpstr>
      <vt:lpstr>現代ポートフォリオ理論</vt:lpstr>
      <vt:lpstr>理論仮説</vt:lpstr>
      <vt:lpstr>作業仮説</vt:lpstr>
      <vt:lpstr>理論</vt:lpstr>
      <vt:lpstr>前提条件</vt:lpstr>
      <vt:lpstr>二つの変数の関係</vt:lpstr>
      <vt:lpstr>回帰分析と因果関係</vt:lpstr>
      <vt:lpstr>身長と体重</vt:lpstr>
      <vt:lpstr>統計的結果と理論の乖離</vt:lpstr>
      <vt:lpstr>理想：実験</vt:lpstr>
      <vt:lpstr>理想：実験</vt:lpstr>
      <vt:lpstr>実験の例：</vt:lpstr>
      <vt:lpstr>社会科学における実験</vt:lpstr>
      <vt:lpstr>社会科学における実験</vt:lpstr>
      <vt:lpstr>RCTの短所</vt:lpstr>
      <vt:lpstr>現実：観察データ</vt:lpstr>
      <vt:lpstr>方法１：自然実験</vt:lpstr>
      <vt:lpstr>自然実験の例１</vt:lpstr>
      <vt:lpstr>自然実験の例２</vt:lpstr>
      <vt:lpstr>方法２：疑似実験</vt:lpstr>
      <vt:lpstr>疑似実験の例：集積分析</vt:lpstr>
      <vt:lpstr>疑似実験の例：集積分析</vt:lpstr>
      <vt:lpstr>疑似実験の例：集積分析</vt:lpstr>
      <vt:lpstr>疑似実験の例：回帰不連続デザイン</vt:lpstr>
      <vt:lpstr>方法３：（普通の）回帰分析</vt:lpstr>
      <vt:lpstr>重回帰分析：複数の変数</vt:lpstr>
      <vt:lpstr>例：漁業者は魚を追っているのか？</vt:lpstr>
      <vt:lpstr>例：漁業者は魚を追っているのか？</vt:lpstr>
      <vt:lpstr>古典的な回帰分析の考え方</vt:lpstr>
      <vt:lpstr>新しい回帰分析の考え方</vt:lpstr>
      <vt:lpstr>議論：回帰分析に対するイメージ</vt:lpstr>
      <vt:lpstr>課題：練習問題１</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なぜ俺たちは回帰分析をするのか？</dc:title>
  <dc:creator>Keita Abe</dc:creator>
  <cp:lastModifiedBy>Keita Abe</cp:lastModifiedBy>
  <cp:revision>18</cp:revision>
  <dcterms:created xsi:type="dcterms:W3CDTF">2023-03-07T11:44:45Z</dcterms:created>
  <dcterms:modified xsi:type="dcterms:W3CDTF">2023-03-12T07:15:44Z</dcterms:modified>
</cp:coreProperties>
</file>